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68" r:id="rId4"/>
    <p:sldId id="267" r:id="rId5"/>
    <p:sldId id="258" r:id="rId6"/>
    <p:sldId id="274" r:id="rId7"/>
    <p:sldId id="275" r:id="rId8"/>
    <p:sldId id="276" r:id="rId9"/>
    <p:sldId id="262" r:id="rId10"/>
    <p:sldId id="278" r:id="rId11"/>
    <p:sldId id="259" r:id="rId12"/>
    <p:sldId id="261" r:id="rId13"/>
    <p:sldId id="271" r:id="rId14"/>
    <p:sldId id="266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5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671F07-277D-45D2-B809-901584E571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490B3A-AE32-47DE-981F-465BBBAF1524}">
      <dgm:prSet phldrT="[Текст]"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Развитие  технической и компьютерной грамотности</a:t>
          </a:r>
          <a:endParaRPr lang="ru-RU" sz="2000" dirty="0"/>
        </a:p>
      </dgm:t>
    </dgm:pt>
    <dgm:pt modelId="{6F182364-310D-4340-9D89-CE60E6AEC2F1}" type="parTrans" cxnId="{7794FCE0-8FB7-4155-AB7E-29B06C4ECC46}">
      <dgm:prSet/>
      <dgm:spPr/>
      <dgm:t>
        <a:bodyPr/>
        <a:lstStyle/>
        <a:p>
          <a:endParaRPr lang="ru-RU" sz="2000"/>
        </a:p>
      </dgm:t>
    </dgm:pt>
    <dgm:pt modelId="{E0132155-47C9-4D32-89F4-D54BAD34364C}" type="sibTrans" cxnId="{7794FCE0-8FB7-4155-AB7E-29B06C4ECC46}">
      <dgm:prSet/>
      <dgm:spPr/>
      <dgm:t>
        <a:bodyPr/>
        <a:lstStyle/>
        <a:p>
          <a:endParaRPr lang="ru-RU" sz="2000"/>
        </a:p>
      </dgm:t>
    </dgm:pt>
    <dgm:pt modelId="{8787DFCA-2820-4251-8002-DD311BC6B9A6}">
      <dgm:prSet phldrT="[Текст]"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Развитие навыков экспериментальной и проектной деятельности</a:t>
          </a:r>
          <a:endParaRPr lang="ru-RU" sz="2000" b="0" dirty="0">
            <a:latin typeface="Arial Narrow" pitchFamily="34" charset="0"/>
          </a:endParaRPr>
        </a:p>
      </dgm:t>
    </dgm:pt>
    <dgm:pt modelId="{C1BBCE22-FF45-406B-99C8-4E26575DE181}" type="parTrans" cxnId="{A9E50744-0E08-4A47-B98D-F2C91353E0E9}">
      <dgm:prSet/>
      <dgm:spPr/>
      <dgm:t>
        <a:bodyPr/>
        <a:lstStyle/>
        <a:p>
          <a:endParaRPr lang="ru-RU" sz="2000"/>
        </a:p>
      </dgm:t>
    </dgm:pt>
    <dgm:pt modelId="{B729EFE3-7689-4619-88AB-CAC195497D46}" type="sibTrans" cxnId="{A9E50744-0E08-4A47-B98D-F2C91353E0E9}">
      <dgm:prSet/>
      <dgm:spPr/>
      <dgm:t>
        <a:bodyPr/>
        <a:lstStyle/>
        <a:p>
          <a:endParaRPr lang="ru-RU" sz="2000"/>
        </a:p>
      </dgm:t>
    </dgm:pt>
    <dgm:pt modelId="{DBFF9EAE-CBC5-4DDC-8C8F-D00D06EC6B78}">
      <dgm:prSet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Возможность быстрого изготовления деталей на основе созданных прототипов</a:t>
          </a:r>
          <a:endParaRPr lang="ru-RU" sz="2000" b="0" dirty="0">
            <a:latin typeface="Arial Narrow" pitchFamily="34" charset="0"/>
          </a:endParaRPr>
        </a:p>
      </dgm:t>
    </dgm:pt>
    <dgm:pt modelId="{4C6A9BD4-7D95-4D8D-95B8-3377ECF261FC}" type="parTrans" cxnId="{A8CF5BEC-42FE-4A78-AC6C-0C315E237910}">
      <dgm:prSet/>
      <dgm:spPr/>
      <dgm:t>
        <a:bodyPr/>
        <a:lstStyle/>
        <a:p>
          <a:endParaRPr lang="ru-RU" sz="2000"/>
        </a:p>
      </dgm:t>
    </dgm:pt>
    <dgm:pt modelId="{04F8EE9A-FE65-44D2-BEB7-E9446BC4FDFC}" type="sibTrans" cxnId="{A8CF5BEC-42FE-4A78-AC6C-0C315E237910}">
      <dgm:prSet/>
      <dgm:spPr/>
      <dgm:t>
        <a:bodyPr/>
        <a:lstStyle/>
        <a:p>
          <a:endParaRPr lang="ru-RU" sz="2000"/>
        </a:p>
      </dgm:t>
    </dgm:pt>
    <dgm:pt modelId="{1FF33028-86EF-4265-BE9C-B659D5BC39C9}" type="pres">
      <dgm:prSet presAssocID="{2C671F07-277D-45D2-B809-901584E571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2B5D75D-11E0-48DE-B1E4-7B28B4637B55}" type="pres">
      <dgm:prSet presAssocID="{E9490B3A-AE32-47DE-981F-465BBBAF1524}" presName="hierRoot1" presStyleCnt="0"/>
      <dgm:spPr/>
    </dgm:pt>
    <dgm:pt modelId="{312B837F-23E9-4152-A221-DA4734C5060B}" type="pres">
      <dgm:prSet presAssocID="{E9490B3A-AE32-47DE-981F-465BBBAF1524}" presName="composite" presStyleCnt="0"/>
      <dgm:spPr/>
    </dgm:pt>
    <dgm:pt modelId="{F7BB8D52-B4FE-4D7D-9654-A71041E248F8}" type="pres">
      <dgm:prSet presAssocID="{E9490B3A-AE32-47DE-981F-465BBBAF1524}" presName="background" presStyleLbl="node0" presStyleIdx="0" presStyleCnt="3"/>
      <dgm:spPr/>
    </dgm:pt>
    <dgm:pt modelId="{28A3250F-890F-4ED1-A6C8-DEF2ED6F1A59}" type="pres">
      <dgm:prSet presAssocID="{E9490B3A-AE32-47DE-981F-465BBBAF1524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F08917-B768-4528-9CD0-1C073DAB4336}" type="pres">
      <dgm:prSet presAssocID="{E9490B3A-AE32-47DE-981F-465BBBAF1524}" presName="hierChild2" presStyleCnt="0"/>
      <dgm:spPr/>
    </dgm:pt>
    <dgm:pt modelId="{C1334A11-2679-468D-8E3C-060B21BABE70}" type="pres">
      <dgm:prSet presAssocID="{8787DFCA-2820-4251-8002-DD311BC6B9A6}" presName="hierRoot1" presStyleCnt="0"/>
      <dgm:spPr/>
    </dgm:pt>
    <dgm:pt modelId="{AA89C6C9-9ABC-43B4-8D2A-797D8D612302}" type="pres">
      <dgm:prSet presAssocID="{8787DFCA-2820-4251-8002-DD311BC6B9A6}" presName="composite" presStyleCnt="0"/>
      <dgm:spPr/>
    </dgm:pt>
    <dgm:pt modelId="{C93124DD-3A54-4A73-86D6-E416630F6851}" type="pres">
      <dgm:prSet presAssocID="{8787DFCA-2820-4251-8002-DD311BC6B9A6}" presName="background" presStyleLbl="node0" presStyleIdx="1" presStyleCnt="3"/>
      <dgm:spPr/>
    </dgm:pt>
    <dgm:pt modelId="{61FFAAA3-EF69-4354-8DA3-356346DC4FC6}" type="pres">
      <dgm:prSet presAssocID="{8787DFCA-2820-4251-8002-DD311BC6B9A6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5E6A3B-3A9E-438C-8DD9-7E932E496A50}" type="pres">
      <dgm:prSet presAssocID="{8787DFCA-2820-4251-8002-DD311BC6B9A6}" presName="hierChild2" presStyleCnt="0"/>
      <dgm:spPr/>
    </dgm:pt>
    <dgm:pt modelId="{C92F1971-1470-491A-BD69-AFB3DEDEAFFD}" type="pres">
      <dgm:prSet presAssocID="{DBFF9EAE-CBC5-4DDC-8C8F-D00D06EC6B78}" presName="hierRoot1" presStyleCnt="0"/>
      <dgm:spPr/>
    </dgm:pt>
    <dgm:pt modelId="{FC4D0470-84EE-4B3E-B51D-A5FE8EC71F21}" type="pres">
      <dgm:prSet presAssocID="{DBFF9EAE-CBC5-4DDC-8C8F-D00D06EC6B78}" presName="composite" presStyleCnt="0"/>
      <dgm:spPr/>
    </dgm:pt>
    <dgm:pt modelId="{913EBF73-227C-4EE4-876F-0722066B3A0D}" type="pres">
      <dgm:prSet presAssocID="{DBFF9EAE-CBC5-4DDC-8C8F-D00D06EC6B78}" presName="background" presStyleLbl="node0" presStyleIdx="2" presStyleCnt="3"/>
      <dgm:spPr/>
    </dgm:pt>
    <dgm:pt modelId="{D1BEE8FE-E6D8-493D-BB49-D3BF591DDB25}" type="pres">
      <dgm:prSet presAssocID="{DBFF9EAE-CBC5-4DDC-8C8F-D00D06EC6B78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FEDD6D-DACA-4B21-AF0B-57DFF88A1251}" type="pres">
      <dgm:prSet presAssocID="{DBFF9EAE-CBC5-4DDC-8C8F-D00D06EC6B78}" presName="hierChild2" presStyleCnt="0"/>
      <dgm:spPr/>
    </dgm:pt>
  </dgm:ptLst>
  <dgm:cxnLst>
    <dgm:cxn modelId="{AE36BB1F-DEB3-48B6-A7F4-3B2B48AF8636}" type="presOf" srcId="{2C671F07-277D-45D2-B809-901584E5719E}" destId="{1FF33028-86EF-4265-BE9C-B659D5BC39C9}" srcOrd="0" destOrd="0" presId="urn:microsoft.com/office/officeart/2005/8/layout/hierarchy1"/>
    <dgm:cxn modelId="{7794FCE0-8FB7-4155-AB7E-29B06C4ECC46}" srcId="{2C671F07-277D-45D2-B809-901584E5719E}" destId="{E9490B3A-AE32-47DE-981F-465BBBAF1524}" srcOrd="0" destOrd="0" parTransId="{6F182364-310D-4340-9D89-CE60E6AEC2F1}" sibTransId="{E0132155-47C9-4D32-89F4-D54BAD34364C}"/>
    <dgm:cxn modelId="{A8CF5BEC-42FE-4A78-AC6C-0C315E237910}" srcId="{2C671F07-277D-45D2-B809-901584E5719E}" destId="{DBFF9EAE-CBC5-4DDC-8C8F-D00D06EC6B78}" srcOrd="2" destOrd="0" parTransId="{4C6A9BD4-7D95-4D8D-95B8-3377ECF261FC}" sibTransId="{04F8EE9A-FE65-44D2-BEB7-E9446BC4FDFC}"/>
    <dgm:cxn modelId="{B239FBAD-3BA1-489E-91BE-DBED93637451}" type="presOf" srcId="{8787DFCA-2820-4251-8002-DD311BC6B9A6}" destId="{61FFAAA3-EF69-4354-8DA3-356346DC4FC6}" srcOrd="0" destOrd="0" presId="urn:microsoft.com/office/officeart/2005/8/layout/hierarchy1"/>
    <dgm:cxn modelId="{A7B11FD6-3504-46D8-ADC6-F1DCAD5D163A}" type="presOf" srcId="{DBFF9EAE-CBC5-4DDC-8C8F-D00D06EC6B78}" destId="{D1BEE8FE-E6D8-493D-BB49-D3BF591DDB25}" srcOrd="0" destOrd="0" presId="urn:microsoft.com/office/officeart/2005/8/layout/hierarchy1"/>
    <dgm:cxn modelId="{D0F41C23-7994-4D05-BE04-D661BA714033}" type="presOf" srcId="{E9490B3A-AE32-47DE-981F-465BBBAF1524}" destId="{28A3250F-890F-4ED1-A6C8-DEF2ED6F1A59}" srcOrd="0" destOrd="0" presId="urn:microsoft.com/office/officeart/2005/8/layout/hierarchy1"/>
    <dgm:cxn modelId="{A9E50744-0E08-4A47-B98D-F2C91353E0E9}" srcId="{2C671F07-277D-45D2-B809-901584E5719E}" destId="{8787DFCA-2820-4251-8002-DD311BC6B9A6}" srcOrd="1" destOrd="0" parTransId="{C1BBCE22-FF45-406B-99C8-4E26575DE181}" sibTransId="{B729EFE3-7689-4619-88AB-CAC195497D46}"/>
    <dgm:cxn modelId="{40A1111D-9885-4DB4-8D53-204DE30CED31}" type="presParOf" srcId="{1FF33028-86EF-4265-BE9C-B659D5BC39C9}" destId="{F2B5D75D-11E0-48DE-B1E4-7B28B4637B55}" srcOrd="0" destOrd="0" presId="urn:microsoft.com/office/officeart/2005/8/layout/hierarchy1"/>
    <dgm:cxn modelId="{16FC05FB-AD23-4489-B357-2CD6DB26F9F7}" type="presParOf" srcId="{F2B5D75D-11E0-48DE-B1E4-7B28B4637B55}" destId="{312B837F-23E9-4152-A221-DA4734C5060B}" srcOrd="0" destOrd="0" presId="urn:microsoft.com/office/officeart/2005/8/layout/hierarchy1"/>
    <dgm:cxn modelId="{9C507630-C5CD-4564-801D-AF77362D7A80}" type="presParOf" srcId="{312B837F-23E9-4152-A221-DA4734C5060B}" destId="{F7BB8D52-B4FE-4D7D-9654-A71041E248F8}" srcOrd="0" destOrd="0" presId="urn:microsoft.com/office/officeart/2005/8/layout/hierarchy1"/>
    <dgm:cxn modelId="{D745EB87-FADA-4936-A681-720F14A181F1}" type="presParOf" srcId="{312B837F-23E9-4152-A221-DA4734C5060B}" destId="{28A3250F-890F-4ED1-A6C8-DEF2ED6F1A59}" srcOrd="1" destOrd="0" presId="urn:microsoft.com/office/officeart/2005/8/layout/hierarchy1"/>
    <dgm:cxn modelId="{F021CE6D-24A6-4DDC-B15E-D9C86BC3BE54}" type="presParOf" srcId="{F2B5D75D-11E0-48DE-B1E4-7B28B4637B55}" destId="{0DF08917-B768-4528-9CD0-1C073DAB4336}" srcOrd="1" destOrd="0" presId="urn:microsoft.com/office/officeart/2005/8/layout/hierarchy1"/>
    <dgm:cxn modelId="{F7F3F65A-650C-4870-8BEA-082982FB50DF}" type="presParOf" srcId="{1FF33028-86EF-4265-BE9C-B659D5BC39C9}" destId="{C1334A11-2679-468D-8E3C-060B21BABE70}" srcOrd="1" destOrd="0" presId="urn:microsoft.com/office/officeart/2005/8/layout/hierarchy1"/>
    <dgm:cxn modelId="{48A2FA96-7CE6-4AE1-AE65-F85D33F9B1C7}" type="presParOf" srcId="{C1334A11-2679-468D-8E3C-060B21BABE70}" destId="{AA89C6C9-9ABC-43B4-8D2A-797D8D612302}" srcOrd="0" destOrd="0" presId="urn:microsoft.com/office/officeart/2005/8/layout/hierarchy1"/>
    <dgm:cxn modelId="{E879A833-C3F8-4EA9-8E98-B1721B126AE7}" type="presParOf" srcId="{AA89C6C9-9ABC-43B4-8D2A-797D8D612302}" destId="{C93124DD-3A54-4A73-86D6-E416630F6851}" srcOrd="0" destOrd="0" presId="urn:microsoft.com/office/officeart/2005/8/layout/hierarchy1"/>
    <dgm:cxn modelId="{09B53975-5E5E-4DBE-997B-51C13DDCE0B1}" type="presParOf" srcId="{AA89C6C9-9ABC-43B4-8D2A-797D8D612302}" destId="{61FFAAA3-EF69-4354-8DA3-356346DC4FC6}" srcOrd="1" destOrd="0" presId="urn:microsoft.com/office/officeart/2005/8/layout/hierarchy1"/>
    <dgm:cxn modelId="{6048DE2A-5AD8-4DF6-A4DA-D2751A779475}" type="presParOf" srcId="{C1334A11-2679-468D-8E3C-060B21BABE70}" destId="{935E6A3B-3A9E-438C-8DD9-7E932E496A50}" srcOrd="1" destOrd="0" presId="urn:microsoft.com/office/officeart/2005/8/layout/hierarchy1"/>
    <dgm:cxn modelId="{10B14399-4D8A-41D9-8DB4-77AC25F03358}" type="presParOf" srcId="{1FF33028-86EF-4265-BE9C-B659D5BC39C9}" destId="{C92F1971-1470-491A-BD69-AFB3DEDEAFFD}" srcOrd="2" destOrd="0" presId="urn:microsoft.com/office/officeart/2005/8/layout/hierarchy1"/>
    <dgm:cxn modelId="{CFE5F8BC-126D-4CFB-A4E3-E3F6C8ACBD12}" type="presParOf" srcId="{C92F1971-1470-491A-BD69-AFB3DEDEAFFD}" destId="{FC4D0470-84EE-4B3E-B51D-A5FE8EC71F21}" srcOrd="0" destOrd="0" presId="urn:microsoft.com/office/officeart/2005/8/layout/hierarchy1"/>
    <dgm:cxn modelId="{5FACC081-DE3C-4941-9684-D30275DCAD95}" type="presParOf" srcId="{FC4D0470-84EE-4B3E-B51D-A5FE8EC71F21}" destId="{913EBF73-227C-4EE4-876F-0722066B3A0D}" srcOrd="0" destOrd="0" presId="urn:microsoft.com/office/officeart/2005/8/layout/hierarchy1"/>
    <dgm:cxn modelId="{2D43B3C1-9398-42AF-AB01-15B464A542B4}" type="presParOf" srcId="{FC4D0470-84EE-4B3E-B51D-A5FE8EC71F21}" destId="{D1BEE8FE-E6D8-493D-BB49-D3BF591DDB25}" srcOrd="1" destOrd="0" presId="urn:microsoft.com/office/officeart/2005/8/layout/hierarchy1"/>
    <dgm:cxn modelId="{5B861E65-C1B7-4488-A26C-137FA1601258}" type="presParOf" srcId="{C92F1971-1470-491A-BD69-AFB3DEDEAFFD}" destId="{DEFEDD6D-DACA-4B21-AF0B-57DFF88A125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2D83FC-5592-42CF-ABCC-1F0F63AE2D5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A3F344-3B3E-4D8F-A00C-341D3534E93A}">
      <dgm:prSet phldrT="[Текст]"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КГБОУ СПО «Сосновоборский автомеханический техникум»</a:t>
          </a:r>
          <a:endParaRPr lang="ru-RU" sz="2000" b="0" dirty="0">
            <a:latin typeface="Arial Narrow" pitchFamily="34" charset="0"/>
          </a:endParaRPr>
        </a:p>
      </dgm:t>
    </dgm:pt>
    <dgm:pt modelId="{C77FCDB6-CA08-451C-A5C1-6DCC55D7C019}" type="parTrans" cxnId="{DAB73EE8-184F-4B72-AD5A-059F3F262C52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BA7DB8CB-8B9B-4717-97F1-19D883652664}" type="sibTrans" cxnId="{DAB73EE8-184F-4B72-AD5A-059F3F262C52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54CF7FAB-07D4-4CCE-B140-0047729E2500}">
      <dgm:prSet phldrT="[Текст]"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Центр молодежного инновационного творчества</a:t>
          </a:r>
          <a:endParaRPr lang="ru-RU" sz="2000" b="0" dirty="0">
            <a:latin typeface="Arial Narrow" pitchFamily="34" charset="0"/>
          </a:endParaRPr>
        </a:p>
      </dgm:t>
    </dgm:pt>
    <dgm:pt modelId="{60AB5590-5672-4C3B-9182-09F1ADAE89DB}" type="parTrans" cxnId="{49F20AE1-1D29-47A9-A160-5E44E579E415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BE0357E8-A8BA-46E9-8C1D-F083F917EDF3}" type="sibTrans" cxnId="{49F20AE1-1D29-47A9-A160-5E44E579E415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A5BADF4C-5039-4B5C-B11F-50D988BC3CDE}">
      <dgm:prSet phldrT="[Текст]" custT="1"/>
      <dgm:spPr/>
      <dgm:t>
        <a:bodyPr/>
        <a:lstStyle/>
        <a:p>
          <a:r>
            <a:rPr lang="ru-RU" sz="2000" b="0" dirty="0" smtClean="0">
              <a:latin typeface="Arial Narrow" pitchFamily="34" charset="0"/>
            </a:rPr>
            <a:t>Центр машиностроения и металлообработки</a:t>
          </a:r>
          <a:endParaRPr lang="ru-RU" sz="2000" b="0" dirty="0">
            <a:latin typeface="Arial Narrow" pitchFamily="34" charset="0"/>
          </a:endParaRPr>
        </a:p>
      </dgm:t>
    </dgm:pt>
    <dgm:pt modelId="{A526F3B7-10C6-4006-B77F-273831AC4245}" type="parTrans" cxnId="{B8176CA7-F1F6-46C1-A0CC-BDF91486F361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174B1D4D-528B-4065-8D3A-7BF37C5E0C1C}" type="sibTrans" cxnId="{B8176CA7-F1F6-46C1-A0CC-BDF91486F361}">
      <dgm:prSet/>
      <dgm:spPr/>
      <dgm:t>
        <a:bodyPr/>
        <a:lstStyle/>
        <a:p>
          <a:endParaRPr lang="ru-RU" sz="2000" b="0">
            <a:latin typeface="Arial Narrow" pitchFamily="34" charset="0"/>
          </a:endParaRPr>
        </a:p>
      </dgm:t>
    </dgm:pt>
    <dgm:pt modelId="{243FD7CE-CAB2-439D-A769-2C20F13A40E9}" type="pres">
      <dgm:prSet presAssocID="{152D83FC-5592-42CF-ABCC-1F0F63AE2D5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5449220-80E1-4471-9E1E-63D795A3DF76}" type="pres">
      <dgm:prSet presAssocID="{9BA3F344-3B3E-4D8F-A00C-341D3534E93A}" presName="hierRoot1" presStyleCnt="0"/>
      <dgm:spPr/>
    </dgm:pt>
    <dgm:pt modelId="{91B452BA-886E-4738-9CA5-2C5169E5F6F8}" type="pres">
      <dgm:prSet presAssocID="{9BA3F344-3B3E-4D8F-A00C-341D3534E93A}" presName="composite" presStyleCnt="0"/>
      <dgm:spPr/>
    </dgm:pt>
    <dgm:pt modelId="{D414A84A-E991-4DBF-A5C3-412AAB5C9AFB}" type="pres">
      <dgm:prSet presAssocID="{9BA3F344-3B3E-4D8F-A00C-341D3534E93A}" presName="background" presStyleLbl="node0" presStyleIdx="0" presStyleCnt="1"/>
      <dgm:spPr/>
    </dgm:pt>
    <dgm:pt modelId="{CB100E62-9EFA-43E4-9FAA-79AE6E6C52FC}" type="pres">
      <dgm:prSet presAssocID="{9BA3F344-3B3E-4D8F-A00C-341D3534E93A}" presName="text" presStyleLbl="fgAcc0" presStyleIdx="0" presStyleCnt="1" custScaleX="224194" custScaleY="50569" custLinFactY="-19292" custLinFactNeighborX="-1330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80436A-A2C5-4136-8BC3-2338A1E392F1}" type="pres">
      <dgm:prSet presAssocID="{9BA3F344-3B3E-4D8F-A00C-341D3534E93A}" presName="hierChild2" presStyleCnt="0"/>
      <dgm:spPr/>
    </dgm:pt>
    <dgm:pt modelId="{7614069F-1583-4FC4-80A8-4FE30F2E3452}" type="pres">
      <dgm:prSet presAssocID="{60AB5590-5672-4C3B-9182-09F1ADAE89DB}" presName="Name10" presStyleLbl="parChTrans1D2" presStyleIdx="0" presStyleCnt="2"/>
      <dgm:spPr/>
      <dgm:t>
        <a:bodyPr/>
        <a:lstStyle/>
        <a:p>
          <a:endParaRPr lang="ru-RU"/>
        </a:p>
      </dgm:t>
    </dgm:pt>
    <dgm:pt modelId="{B4B4FBE9-F697-43B6-8AF2-756B686122CB}" type="pres">
      <dgm:prSet presAssocID="{54CF7FAB-07D4-4CCE-B140-0047729E2500}" presName="hierRoot2" presStyleCnt="0"/>
      <dgm:spPr/>
    </dgm:pt>
    <dgm:pt modelId="{91661D24-AD2E-4D2B-9E57-9FE3934D191D}" type="pres">
      <dgm:prSet presAssocID="{54CF7FAB-07D4-4CCE-B140-0047729E2500}" presName="composite2" presStyleCnt="0"/>
      <dgm:spPr/>
    </dgm:pt>
    <dgm:pt modelId="{27BC81FD-B28E-4673-9976-D15EF42EF101}" type="pres">
      <dgm:prSet presAssocID="{54CF7FAB-07D4-4CCE-B140-0047729E2500}" presName="background2" presStyleLbl="node2" presStyleIdx="0" presStyleCnt="2"/>
      <dgm:spPr/>
    </dgm:pt>
    <dgm:pt modelId="{16BE34EA-7F1F-4ACB-A229-EF7263F1DDE4}" type="pres">
      <dgm:prSet presAssocID="{54CF7FAB-07D4-4CCE-B140-0047729E2500}" presName="text2" presStyleLbl="fgAcc2" presStyleIdx="0" presStyleCnt="2" custScaleX="205963" custScaleY="61077" custLinFactY="-17276" custLinFactNeighborX="-859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F50358-3DB6-40D0-BCBE-79B350184FA2}" type="pres">
      <dgm:prSet presAssocID="{54CF7FAB-07D4-4CCE-B140-0047729E2500}" presName="hierChild3" presStyleCnt="0"/>
      <dgm:spPr/>
    </dgm:pt>
    <dgm:pt modelId="{F0D35F9E-9DE1-4FBD-9DAD-180FA4441A6F}" type="pres">
      <dgm:prSet presAssocID="{A526F3B7-10C6-4006-B77F-273831AC424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CE84275-0F02-499E-9B09-653986A3B314}" type="pres">
      <dgm:prSet presAssocID="{A5BADF4C-5039-4B5C-B11F-50D988BC3CDE}" presName="hierRoot2" presStyleCnt="0"/>
      <dgm:spPr/>
    </dgm:pt>
    <dgm:pt modelId="{443DDB82-696E-4799-B1B7-F55EDD15F6A5}" type="pres">
      <dgm:prSet presAssocID="{A5BADF4C-5039-4B5C-B11F-50D988BC3CDE}" presName="composite2" presStyleCnt="0"/>
      <dgm:spPr/>
    </dgm:pt>
    <dgm:pt modelId="{600EFA46-4482-4CF2-B947-DEC5489BCA69}" type="pres">
      <dgm:prSet presAssocID="{A5BADF4C-5039-4B5C-B11F-50D988BC3CDE}" presName="background2" presStyleLbl="node2" presStyleIdx="1" presStyleCnt="2"/>
      <dgm:spPr/>
    </dgm:pt>
    <dgm:pt modelId="{7977D669-0B3E-4172-968D-FCAB174D23E4}" type="pres">
      <dgm:prSet presAssocID="{A5BADF4C-5039-4B5C-B11F-50D988BC3CDE}" presName="text2" presStyleLbl="fgAcc2" presStyleIdx="1" presStyleCnt="2" custScaleX="201189" custScaleY="65023" custLinFactY="-17276" custLinFactNeighborX="-525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897291-3B3A-43F2-9729-7EB6FF56BDF3}" type="pres">
      <dgm:prSet presAssocID="{A5BADF4C-5039-4B5C-B11F-50D988BC3CDE}" presName="hierChild3" presStyleCnt="0"/>
      <dgm:spPr/>
    </dgm:pt>
  </dgm:ptLst>
  <dgm:cxnLst>
    <dgm:cxn modelId="{964E7E5E-9983-44F8-962C-72556DE562CF}" type="presOf" srcId="{A5BADF4C-5039-4B5C-B11F-50D988BC3CDE}" destId="{7977D669-0B3E-4172-968D-FCAB174D23E4}" srcOrd="0" destOrd="0" presId="urn:microsoft.com/office/officeart/2005/8/layout/hierarchy1"/>
    <dgm:cxn modelId="{B8176CA7-F1F6-46C1-A0CC-BDF91486F361}" srcId="{9BA3F344-3B3E-4D8F-A00C-341D3534E93A}" destId="{A5BADF4C-5039-4B5C-B11F-50D988BC3CDE}" srcOrd="1" destOrd="0" parTransId="{A526F3B7-10C6-4006-B77F-273831AC4245}" sibTransId="{174B1D4D-528B-4065-8D3A-7BF37C5E0C1C}"/>
    <dgm:cxn modelId="{997B8045-4F55-4221-9A9A-2D6728F82498}" type="presOf" srcId="{152D83FC-5592-42CF-ABCC-1F0F63AE2D57}" destId="{243FD7CE-CAB2-439D-A769-2C20F13A40E9}" srcOrd="0" destOrd="0" presId="urn:microsoft.com/office/officeart/2005/8/layout/hierarchy1"/>
    <dgm:cxn modelId="{49F20AE1-1D29-47A9-A160-5E44E579E415}" srcId="{9BA3F344-3B3E-4D8F-A00C-341D3534E93A}" destId="{54CF7FAB-07D4-4CCE-B140-0047729E2500}" srcOrd="0" destOrd="0" parTransId="{60AB5590-5672-4C3B-9182-09F1ADAE89DB}" sibTransId="{BE0357E8-A8BA-46E9-8C1D-F083F917EDF3}"/>
    <dgm:cxn modelId="{A35637F0-4424-4876-971F-765F5A8705D4}" type="presOf" srcId="{9BA3F344-3B3E-4D8F-A00C-341D3534E93A}" destId="{CB100E62-9EFA-43E4-9FAA-79AE6E6C52FC}" srcOrd="0" destOrd="0" presId="urn:microsoft.com/office/officeart/2005/8/layout/hierarchy1"/>
    <dgm:cxn modelId="{520B8009-EB04-4DBD-9F75-9B66BD3925CA}" type="presOf" srcId="{60AB5590-5672-4C3B-9182-09F1ADAE89DB}" destId="{7614069F-1583-4FC4-80A8-4FE30F2E3452}" srcOrd="0" destOrd="0" presId="urn:microsoft.com/office/officeart/2005/8/layout/hierarchy1"/>
    <dgm:cxn modelId="{DAB73EE8-184F-4B72-AD5A-059F3F262C52}" srcId="{152D83FC-5592-42CF-ABCC-1F0F63AE2D57}" destId="{9BA3F344-3B3E-4D8F-A00C-341D3534E93A}" srcOrd="0" destOrd="0" parTransId="{C77FCDB6-CA08-451C-A5C1-6DCC55D7C019}" sibTransId="{BA7DB8CB-8B9B-4717-97F1-19D883652664}"/>
    <dgm:cxn modelId="{A899D83A-F41D-4318-908B-A92C3B407E8D}" type="presOf" srcId="{A526F3B7-10C6-4006-B77F-273831AC4245}" destId="{F0D35F9E-9DE1-4FBD-9DAD-180FA4441A6F}" srcOrd="0" destOrd="0" presId="urn:microsoft.com/office/officeart/2005/8/layout/hierarchy1"/>
    <dgm:cxn modelId="{A1614AD6-9E76-49F0-A268-F28A88798CAE}" type="presOf" srcId="{54CF7FAB-07D4-4CCE-B140-0047729E2500}" destId="{16BE34EA-7F1F-4ACB-A229-EF7263F1DDE4}" srcOrd="0" destOrd="0" presId="urn:microsoft.com/office/officeart/2005/8/layout/hierarchy1"/>
    <dgm:cxn modelId="{40D17850-7CCA-46B1-9E09-59130902FBDF}" type="presParOf" srcId="{243FD7CE-CAB2-439D-A769-2C20F13A40E9}" destId="{C5449220-80E1-4471-9E1E-63D795A3DF76}" srcOrd="0" destOrd="0" presId="urn:microsoft.com/office/officeart/2005/8/layout/hierarchy1"/>
    <dgm:cxn modelId="{25CAEFE8-70EB-4781-93E7-DBB7A397D03F}" type="presParOf" srcId="{C5449220-80E1-4471-9E1E-63D795A3DF76}" destId="{91B452BA-886E-4738-9CA5-2C5169E5F6F8}" srcOrd="0" destOrd="0" presId="urn:microsoft.com/office/officeart/2005/8/layout/hierarchy1"/>
    <dgm:cxn modelId="{0329540B-0AED-431E-BB92-C8676F9A7E15}" type="presParOf" srcId="{91B452BA-886E-4738-9CA5-2C5169E5F6F8}" destId="{D414A84A-E991-4DBF-A5C3-412AAB5C9AFB}" srcOrd="0" destOrd="0" presId="urn:microsoft.com/office/officeart/2005/8/layout/hierarchy1"/>
    <dgm:cxn modelId="{7966DFA8-EFA7-44DD-815F-1E1D386F624D}" type="presParOf" srcId="{91B452BA-886E-4738-9CA5-2C5169E5F6F8}" destId="{CB100E62-9EFA-43E4-9FAA-79AE6E6C52FC}" srcOrd="1" destOrd="0" presId="urn:microsoft.com/office/officeart/2005/8/layout/hierarchy1"/>
    <dgm:cxn modelId="{75E41709-C453-47DD-8829-B20DF045DFE5}" type="presParOf" srcId="{C5449220-80E1-4471-9E1E-63D795A3DF76}" destId="{8280436A-A2C5-4136-8BC3-2338A1E392F1}" srcOrd="1" destOrd="0" presId="urn:microsoft.com/office/officeart/2005/8/layout/hierarchy1"/>
    <dgm:cxn modelId="{26B68C2D-1C10-4D02-881F-9B44D1A255E3}" type="presParOf" srcId="{8280436A-A2C5-4136-8BC3-2338A1E392F1}" destId="{7614069F-1583-4FC4-80A8-4FE30F2E3452}" srcOrd="0" destOrd="0" presId="urn:microsoft.com/office/officeart/2005/8/layout/hierarchy1"/>
    <dgm:cxn modelId="{9A98165C-3024-4F38-BCD6-789EAAED95D9}" type="presParOf" srcId="{8280436A-A2C5-4136-8BC3-2338A1E392F1}" destId="{B4B4FBE9-F697-43B6-8AF2-756B686122CB}" srcOrd="1" destOrd="0" presId="urn:microsoft.com/office/officeart/2005/8/layout/hierarchy1"/>
    <dgm:cxn modelId="{9AAE3E52-EDFD-477F-9FB8-7ACACEBBA87A}" type="presParOf" srcId="{B4B4FBE9-F697-43B6-8AF2-756B686122CB}" destId="{91661D24-AD2E-4D2B-9E57-9FE3934D191D}" srcOrd="0" destOrd="0" presId="urn:microsoft.com/office/officeart/2005/8/layout/hierarchy1"/>
    <dgm:cxn modelId="{4F4AC67B-F073-4D30-B78C-BB5BE219ABBE}" type="presParOf" srcId="{91661D24-AD2E-4D2B-9E57-9FE3934D191D}" destId="{27BC81FD-B28E-4673-9976-D15EF42EF101}" srcOrd="0" destOrd="0" presId="urn:microsoft.com/office/officeart/2005/8/layout/hierarchy1"/>
    <dgm:cxn modelId="{6A3D76D7-EBB2-4ABE-BBAA-2E34E0B4B82C}" type="presParOf" srcId="{91661D24-AD2E-4D2B-9E57-9FE3934D191D}" destId="{16BE34EA-7F1F-4ACB-A229-EF7263F1DDE4}" srcOrd="1" destOrd="0" presId="urn:microsoft.com/office/officeart/2005/8/layout/hierarchy1"/>
    <dgm:cxn modelId="{EE9A37EC-111A-4145-A79E-343CDDB8858E}" type="presParOf" srcId="{B4B4FBE9-F697-43B6-8AF2-756B686122CB}" destId="{9EF50358-3DB6-40D0-BCBE-79B350184FA2}" srcOrd="1" destOrd="0" presId="urn:microsoft.com/office/officeart/2005/8/layout/hierarchy1"/>
    <dgm:cxn modelId="{24C4A0A5-7E73-43D1-A3B2-12494EECEE3A}" type="presParOf" srcId="{8280436A-A2C5-4136-8BC3-2338A1E392F1}" destId="{F0D35F9E-9DE1-4FBD-9DAD-180FA4441A6F}" srcOrd="2" destOrd="0" presId="urn:microsoft.com/office/officeart/2005/8/layout/hierarchy1"/>
    <dgm:cxn modelId="{BAEC074A-03D0-4961-94A3-8D653062AA60}" type="presParOf" srcId="{8280436A-A2C5-4136-8BC3-2338A1E392F1}" destId="{7CE84275-0F02-499E-9B09-653986A3B314}" srcOrd="3" destOrd="0" presId="urn:microsoft.com/office/officeart/2005/8/layout/hierarchy1"/>
    <dgm:cxn modelId="{101DD6DC-7D1C-4BCF-BC31-CE6DFD42D32E}" type="presParOf" srcId="{7CE84275-0F02-499E-9B09-653986A3B314}" destId="{443DDB82-696E-4799-B1B7-F55EDD15F6A5}" srcOrd="0" destOrd="0" presId="urn:microsoft.com/office/officeart/2005/8/layout/hierarchy1"/>
    <dgm:cxn modelId="{3B24961B-F2FA-4364-B7E5-E3CEC4168E13}" type="presParOf" srcId="{443DDB82-696E-4799-B1B7-F55EDD15F6A5}" destId="{600EFA46-4482-4CF2-B947-DEC5489BCA69}" srcOrd="0" destOrd="0" presId="urn:microsoft.com/office/officeart/2005/8/layout/hierarchy1"/>
    <dgm:cxn modelId="{82716EF0-62FC-4C65-8A9E-3BF25C834A7E}" type="presParOf" srcId="{443DDB82-696E-4799-B1B7-F55EDD15F6A5}" destId="{7977D669-0B3E-4172-968D-FCAB174D23E4}" srcOrd="1" destOrd="0" presId="urn:microsoft.com/office/officeart/2005/8/layout/hierarchy1"/>
    <dgm:cxn modelId="{1D76B965-D335-4784-821F-2FC493C75A97}" type="presParOf" srcId="{7CE84275-0F02-499E-9B09-653986A3B314}" destId="{A2897291-3B3A-43F2-9729-7EB6FF56BD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B8D52-B4FE-4D7D-9654-A71041E248F8}">
      <dsp:nvSpPr>
        <dsp:cNvPr id="0" name=""/>
        <dsp:cNvSpPr/>
      </dsp:nvSpPr>
      <dsp:spPr>
        <a:xfrm>
          <a:off x="0" y="512558"/>
          <a:ext cx="2450522" cy="1556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3250F-890F-4ED1-A6C8-DEF2ED6F1A59}">
      <dsp:nvSpPr>
        <dsp:cNvPr id="0" name=""/>
        <dsp:cNvSpPr/>
      </dsp:nvSpPr>
      <dsp:spPr>
        <a:xfrm>
          <a:off x="272280" y="771224"/>
          <a:ext cx="2450522" cy="155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Развитие  технической и компьютерной грамотности</a:t>
          </a:r>
          <a:endParaRPr lang="ru-RU" sz="2000" kern="1200" dirty="0"/>
        </a:p>
      </dsp:txBody>
      <dsp:txXfrm>
        <a:off x="317856" y="816800"/>
        <a:ext cx="2359370" cy="1464929"/>
      </dsp:txXfrm>
    </dsp:sp>
    <dsp:sp modelId="{C93124DD-3A54-4A73-86D6-E416630F6851}">
      <dsp:nvSpPr>
        <dsp:cNvPr id="0" name=""/>
        <dsp:cNvSpPr/>
      </dsp:nvSpPr>
      <dsp:spPr>
        <a:xfrm>
          <a:off x="2995082" y="512558"/>
          <a:ext cx="2450522" cy="1556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FAAA3-EF69-4354-8DA3-356346DC4FC6}">
      <dsp:nvSpPr>
        <dsp:cNvPr id="0" name=""/>
        <dsp:cNvSpPr/>
      </dsp:nvSpPr>
      <dsp:spPr>
        <a:xfrm>
          <a:off x="3267363" y="771224"/>
          <a:ext cx="2450522" cy="155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Развитие навыков экспериментальной и проектной деятельности</a:t>
          </a:r>
          <a:endParaRPr lang="ru-RU" sz="2000" b="0" kern="1200" dirty="0">
            <a:latin typeface="Arial Narrow" pitchFamily="34" charset="0"/>
          </a:endParaRPr>
        </a:p>
      </dsp:txBody>
      <dsp:txXfrm>
        <a:off x="3312939" y="816800"/>
        <a:ext cx="2359370" cy="1464929"/>
      </dsp:txXfrm>
    </dsp:sp>
    <dsp:sp modelId="{913EBF73-227C-4EE4-876F-0722066B3A0D}">
      <dsp:nvSpPr>
        <dsp:cNvPr id="0" name=""/>
        <dsp:cNvSpPr/>
      </dsp:nvSpPr>
      <dsp:spPr>
        <a:xfrm>
          <a:off x="5990165" y="512558"/>
          <a:ext cx="2450522" cy="15560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EE8FE-E6D8-493D-BB49-D3BF591DDB25}">
      <dsp:nvSpPr>
        <dsp:cNvPr id="0" name=""/>
        <dsp:cNvSpPr/>
      </dsp:nvSpPr>
      <dsp:spPr>
        <a:xfrm>
          <a:off x="6262445" y="771224"/>
          <a:ext cx="2450522" cy="15560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Возможность быстрого изготовления деталей на основе созданных прототипов</a:t>
          </a:r>
          <a:endParaRPr lang="ru-RU" sz="2000" b="0" kern="1200" dirty="0">
            <a:latin typeface="Arial Narrow" pitchFamily="34" charset="0"/>
          </a:endParaRPr>
        </a:p>
      </dsp:txBody>
      <dsp:txXfrm>
        <a:off x="6308021" y="816800"/>
        <a:ext cx="2359370" cy="1464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35F9E-9DE1-4FBD-9DAD-180FA4441A6F}">
      <dsp:nvSpPr>
        <dsp:cNvPr id="0" name=""/>
        <dsp:cNvSpPr/>
      </dsp:nvSpPr>
      <dsp:spPr>
        <a:xfrm>
          <a:off x="3950944" y="737779"/>
          <a:ext cx="2393170" cy="594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426"/>
              </a:lnTo>
              <a:lnTo>
                <a:pt x="2393170" y="413426"/>
              </a:lnTo>
              <a:lnTo>
                <a:pt x="2393170" y="594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14069F-1583-4FC4-80A8-4FE30F2E3452}">
      <dsp:nvSpPr>
        <dsp:cNvPr id="0" name=""/>
        <dsp:cNvSpPr/>
      </dsp:nvSpPr>
      <dsp:spPr>
        <a:xfrm>
          <a:off x="1854369" y="737779"/>
          <a:ext cx="2096575" cy="594943"/>
        </a:xfrm>
        <a:custGeom>
          <a:avLst/>
          <a:gdLst/>
          <a:ahLst/>
          <a:cxnLst/>
          <a:rect l="0" t="0" r="0" b="0"/>
          <a:pathLst>
            <a:path>
              <a:moveTo>
                <a:pt x="2096575" y="0"/>
              </a:moveTo>
              <a:lnTo>
                <a:pt x="2096575" y="413426"/>
              </a:lnTo>
              <a:lnTo>
                <a:pt x="0" y="413426"/>
              </a:lnTo>
              <a:lnTo>
                <a:pt x="0" y="594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14A84A-E991-4DBF-A5C3-412AAB5C9AFB}">
      <dsp:nvSpPr>
        <dsp:cNvPr id="0" name=""/>
        <dsp:cNvSpPr/>
      </dsp:nvSpPr>
      <dsp:spPr>
        <a:xfrm>
          <a:off x="1754510" y="108588"/>
          <a:ext cx="4392868" cy="629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00E62-9EFA-43E4-9FAA-79AE6E6C52FC}">
      <dsp:nvSpPr>
        <dsp:cNvPr id="0" name=""/>
        <dsp:cNvSpPr/>
      </dsp:nvSpPr>
      <dsp:spPr>
        <a:xfrm>
          <a:off x="1972222" y="315414"/>
          <a:ext cx="4392868" cy="6291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КГБОУ СПО «Сосновоборский автомеханический техникум»</a:t>
          </a:r>
          <a:endParaRPr lang="ru-RU" sz="2000" b="0" kern="1200" dirty="0">
            <a:latin typeface="Arial Narrow" pitchFamily="34" charset="0"/>
          </a:endParaRPr>
        </a:p>
      </dsp:txBody>
      <dsp:txXfrm>
        <a:off x="1990650" y="333842"/>
        <a:ext cx="4356012" cy="592334"/>
      </dsp:txXfrm>
    </dsp:sp>
    <dsp:sp modelId="{27BC81FD-B28E-4673-9976-D15EF42EF101}">
      <dsp:nvSpPr>
        <dsp:cNvPr id="0" name=""/>
        <dsp:cNvSpPr/>
      </dsp:nvSpPr>
      <dsp:spPr>
        <a:xfrm>
          <a:off x="-163455" y="1332723"/>
          <a:ext cx="4035649" cy="7599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BE34EA-7F1F-4ACB-A229-EF7263F1DDE4}">
      <dsp:nvSpPr>
        <dsp:cNvPr id="0" name=""/>
        <dsp:cNvSpPr/>
      </dsp:nvSpPr>
      <dsp:spPr>
        <a:xfrm>
          <a:off x="54256" y="1539549"/>
          <a:ext cx="4035649" cy="7599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Центр молодежного инновационного творчества</a:t>
          </a:r>
          <a:endParaRPr lang="ru-RU" sz="2000" b="0" kern="1200" dirty="0">
            <a:latin typeface="Arial Narrow" pitchFamily="34" charset="0"/>
          </a:endParaRPr>
        </a:p>
      </dsp:txBody>
      <dsp:txXfrm>
        <a:off x="76514" y="1561807"/>
        <a:ext cx="3991133" cy="715417"/>
      </dsp:txXfrm>
    </dsp:sp>
    <dsp:sp modelId="{600EFA46-4482-4CF2-B947-DEC5489BCA69}">
      <dsp:nvSpPr>
        <dsp:cNvPr id="0" name=""/>
        <dsp:cNvSpPr/>
      </dsp:nvSpPr>
      <dsp:spPr>
        <a:xfrm>
          <a:off x="4373061" y="1332723"/>
          <a:ext cx="3942107" cy="809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7D669-0B3E-4172-968D-FCAB174D23E4}">
      <dsp:nvSpPr>
        <dsp:cNvPr id="0" name=""/>
        <dsp:cNvSpPr/>
      </dsp:nvSpPr>
      <dsp:spPr>
        <a:xfrm>
          <a:off x="4590773" y="1539549"/>
          <a:ext cx="3942107" cy="809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latin typeface="Arial Narrow" pitchFamily="34" charset="0"/>
            </a:rPr>
            <a:t>Центр машиностроения </a:t>
          </a:r>
          <a:r>
            <a:rPr lang="ru-RU" sz="2000" b="0" kern="1200" smtClean="0">
              <a:latin typeface="Arial Narrow" pitchFamily="34" charset="0"/>
            </a:rPr>
            <a:t>и металлообработки</a:t>
          </a:r>
          <a:endParaRPr lang="ru-RU" sz="2000" b="0" kern="1200" dirty="0">
            <a:latin typeface="Arial Narrow" pitchFamily="34" charset="0"/>
          </a:endParaRPr>
        </a:p>
      </dsp:txBody>
      <dsp:txXfrm>
        <a:off x="4614469" y="1563245"/>
        <a:ext cx="3894715" cy="761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62B35-2C5F-4D0E-BE62-5C819EACBF11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EDC5A-FD7D-4574-B7E5-9217A02861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60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7510E07F-E6FA-4A74-8F78-479F2544ACAC}" type="slidenum">
              <a:rPr lang="ru-RU" smtClean="0"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</a:t>
            </a:fld>
            <a:endParaRPr lang="ru-RU" smtClean="0">
              <a:cs typeface="Lucida Sans Unicode" pitchFamily="34" charset="0"/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3885010" y="8684684"/>
            <a:ext cx="2970609" cy="4550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2DC26E-964F-42E1-BB50-2E6FFCC3B954}" type="slidenum">
              <a:rPr lang="ru-RU" sz="1200">
                <a:solidFill>
                  <a:srgbClr val="000000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1604963" y="103718"/>
            <a:ext cx="3648075" cy="45931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1"/>
            <a:ext cx="5485210" cy="4112684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767007"/>
          </a:xfrm>
          <a:effectLst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КГБОУ СПО «Сосновоборский автомеханический техникум»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автомеханический техникум.jpg"/>
          <p:cNvPicPr>
            <a:picLocks noChangeAspect="1"/>
          </p:cNvPicPr>
          <p:nvPr/>
        </p:nvPicPr>
        <p:blipFill rotWithShape="1">
          <a:blip r:embed="rId2" cstate="print"/>
          <a:srcRect l="8132" t="15272" r="-464" b="41460"/>
          <a:stretch/>
        </p:blipFill>
        <p:spPr>
          <a:xfrm>
            <a:off x="467544" y="3068960"/>
            <a:ext cx="8352928" cy="3744416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63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096" y="908720"/>
            <a:ext cx="7560840" cy="2520280"/>
          </a:xfrm>
          <a:effectLst>
            <a:softEdge rad="317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ru-RU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Franklin Gothic Demi" pitchFamily="34" charset="0"/>
              </a:rPr>
              <a:t>Заявка на участие в конкурсном отборе на создание Центра молодежного инновационного творчества</a:t>
            </a:r>
            <a:endParaRPr lang="ru-R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12553131"/>
              </p:ext>
            </p:extLst>
          </p:nvPr>
        </p:nvGraphicFramePr>
        <p:xfrm>
          <a:off x="291695" y="1000107"/>
          <a:ext cx="8715376" cy="5785509"/>
        </p:xfrm>
        <a:graphic>
          <a:graphicData uri="http://schemas.openxmlformats.org/drawingml/2006/table">
            <a:tbl>
              <a:tblPr firstRow="1" lastRow="1" bandRow="1">
                <a:tableStyleId>{74C1A8A3-306A-4EB7-A6B1-4F7E0EB9C5D6}</a:tableStyleId>
              </a:tblPr>
              <a:tblGrid>
                <a:gridCol w="5184576"/>
                <a:gridCol w="3530800"/>
              </a:tblGrid>
              <a:tr h="5715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профессиональное образование</a:t>
                      </a:r>
                      <a:endParaRPr lang="ru-RU" sz="1600" dirty="0"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Начальное</a:t>
                      </a:r>
                      <a:r>
                        <a:rPr lang="ru-RU" sz="1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профессиональное образование</a:t>
                      </a:r>
                      <a:endParaRPr lang="ru-RU" sz="1600" dirty="0"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1135393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+mn-lt"/>
                        </a:rPr>
                        <a:t>150411 Монтаж и техническая эксплуатация  промышленного оборудования (по отраслям)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+mn-lt"/>
                        </a:rPr>
                        <a:t>Сварщик (электросварочные</a:t>
                      </a:r>
                    </a:p>
                    <a:p>
                      <a:r>
                        <a:rPr lang="ru-RU" sz="2200" dirty="0" smtClean="0">
                          <a:latin typeface="+mn-lt"/>
                        </a:rPr>
                        <a:t> и газосварочные</a:t>
                      </a:r>
                      <a:r>
                        <a:rPr lang="ru-RU" sz="2200" baseline="0" dirty="0" smtClean="0">
                          <a:latin typeface="+mn-lt"/>
                        </a:rPr>
                        <a:t> работы</a:t>
                      </a:r>
                      <a:r>
                        <a:rPr lang="ru-RU" sz="2200" dirty="0" smtClean="0">
                          <a:latin typeface="+mn-lt"/>
                        </a:rPr>
                        <a:t>)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</a:tr>
              <a:tr h="7143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latin typeface="+mn-lt"/>
                        </a:rPr>
                        <a:t>151001Технология машиностроения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+mn-lt"/>
                        </a:rPr>
                        <a:t>Станочник  </a:t>
                      </a:r>
                    </a:p>
                    <a:p>
                      <a:r>
                        <a:rPr lang="ru-RU" sz="2200" dirty="0" smtClean="0">
                          <a:latin typeface="+mn-lt"/>
                        </a:rPr>
                        <a:t>(Оператор станков с ПУ)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</a:tr>
              <a:tr h="809636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latin typeface="+mn-lt"/>
                        </a:rPr>
                        <a:t>190604 Техническое обслуживание и</a:t>
                      </a:r>
                    </a:p>
                    <a:p>
                      <a:r>
                        <a:rPr lang="ru-RU" sz="2200" dirty="0" smtClean="0">
                          <a:latin typeface="+mn-lt"/>
                        </a:rPr>
                        <a:t> ремонт автомобильного транспорта</a:t>
                      </a:r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+mn-lt"/>
                      </a:endParaRPr>
                    </a:p>
                  </a:txBody>
                  <a:tcPr anchor="ctr"/>
                </a:tc>
              </a:tr>
              <a:tr h="2445440">
                <a:tc gridSpan="2">
                  <a:txBody>
                    <a:bodyPr/>
                    <a:lstStyle/>
                    <a:p>
                      <a:r>
                        <a:rPr lang="ru-RU" sz="2200" i="1" dirty="0" smtClean="0">
                          <a:solidFill>
                            <a:srgbClr val="0000FF"/>
                          </a:solidFill>
                          <a:effectLst/>
                        </a:rPr>
                        <a:t>Реализуются программы дополнительного профессионального образования </a:t>
                      </a:r>
                      <a:r>
                        <a:rPr lang="ru-RU" sz="2200" i="0" dirty="0" smtClean="0">
                          <a:solidFill>
                            <a:srgbClr val="0000FF"/>
                          </a:solidFill>
                          <a:effectLst/>
                        </a:rPr>
                        <a:t>в количестве  </a:t>
                      </a:r>
                      <a:r>
                        <a:rPr lang="ru-RU" sz="220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18 единиц</a:t>
                      </a:r>
                    </a:p>
                    <a:p>
                      <a:r>
                        <a:rPr lang="ru-RU" sz="2200" i="1" kern="1200" dirty="0" smtClean="0">
                          <a:solidFill>
                            <a:srgbClr val="0000FF"/>
                          </a:solidFill>
                          <a:effectLst/>
                        </a:rPr>
                        <a:t>Контингент обучающихся, всего </a:t>
                      </a:r>
                      <a:r>
                        <a:rPr lang="ru-RU" sz="2200" i="0" kern="1200" dirty="0" smtClean="0">
                          <a:solidFill>
                            <a:srgbClr val="0000FF"/>
                          </a:solidFill>
                          <a:effectLst/>
                        </a:rPr>
                        <a:t>– </a:t>
                      </a:r>
                      <a:r>
                        <a:rPr lang="ru-RU" sz="2200" i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965 человек</a:t>
                      </a:r>
                    </a:p>
                    <a:p>
                      <a:r>
                        <a:rPr lang="ru-RU" sz="2200" i="1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Количество работников -</a:t>
                      </a:r>
                      <a:r>
                        <a:rPr lang="ru-RU" sz="2200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178</a:t>
                      </a:r>
                      <a:r>
                        <a:rPr lang="ru-RU" sz="2200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 , в том числе  </a:t>
                      </a:r>
                      <a:r>
                        <a:rPr lang="ru-RU" sz="2200" i="1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количество преподавателей и мастеров производственного обучения</a:t>
                      </a:r>
                      <a:r>
                        <a:rPr lang="ru-RU" sz="2200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 – </a:t>
                      </a:r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66</a:t>
                      </a:r>
                      <a:r>
                        <a:rPr lang="ru-RU" sz="2200" dirty="0" smtClean="0">
                          <a:solidFill>
                            <a:srgbClr val="0000FF"/>
                          </a:solidFill>
                          <a:latin typeface="+mn-lt"/>
                          <a:cs typeface="Times New Roman" pitchFamily="18" charset="0"/>
                        </a:rPr>
                        <a:t>, их них </a:t>
                      </a:r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7</a:t>
                      </a:r>
                      <a:r>
                        <a:rPr lang="ru-RU" sz="22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2,6% </a:t>
                      </a:r>
                      <a:r>
                        <a:rPr lang="ru-RU" sz="22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имеют  первую и высшую квалификационную категорию</a:t>
                      </a:r>
                      <a:endParaRPr lang="ru-RU" sz="2200" dirty="0" smtClean="0">
                        <a:solidFill>
                          <a:srgbClr val="0000FF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endParaRPr lang="ru-RU" sz="2600" i="1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14282" y="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"/>
            <a:ext cx="7776864" cy="1000108"/>
          </a:xfrm>
          <a:noFill/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Franklin Gothic Demi" pitchFamily="34" charset="0"/>
              </a:rPr>
              <a:t>Перечень технических специальностей и профессий, реализуемых в техникуме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77864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 descr="автомеханический техникум.jpg"/>
          <p:cNvPicPr>
            <a:picLocks noChangeAspect="1"/>
          </p:cNvPicPr>
          <p:nvPr/>
        </p:nvPicPr>
        <p:blipFill rotWithShape="1">
          <a:blip r:embed="rId2" cstate="print"/>
          <a:srcRect l="8132" t="15272" r="-464" b="41460"/>
          <a:stretch/>
        </p:blipFill>
        <p:spPr>
          <a:xfrm>
            <a:off x="445840" y="1196752"/>
            <a:ext cx="3750039" cy="2528360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6350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931" y="188640"/>
            <a:ext cx="7960722" cy="954360"/>
          </a:xfrm>
          <a:noFill/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География набора абитуриентов </a:t>
            </a:r>
          </a:p>
        </p:txBody>
      </p:sp>
      <p:sp>
        <p:nvSpPr>
          <p:cNvPr id="23" name="Freeform 3"/>
          <p:cNvSpPr>
            <a:spLocks/>
          </p:cNvSpPr>
          <p:nvPr/>
        </p:nvSpPr>
        <p:spPr bwMode="gray">
          <a:xfrm flipH="1" flipV="1">
            <a:off x="2143108" y="3214685"/>
            <a:ext cx="5000660" cy="1643073"/>
          </a:xfrm>
          <a:prstGeom prst="uturnArrow">
            <a:avLst>
              <a:gd name="adj1" fmla="val 25000"/>
              <a:gd name="adj2" fmla="val 19062"/>
              <a:gd name="adj3" fmla="val 21890"/>
              <a:gd name="adj4" fmla="val 30746"/>
              <a:gd name="adj5" fmla="val 73568"/>
            </a:avLst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4780" y="1196752"/>
            <a:ext cx="4240020" cy="2579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" name="Стрелка углом вверх 60"/>
          <p:cNvSpPr/>
          <p:nvPr/>
        </p:nvSpPr>
        <p:spPr>
          <a:xfrm>
            <a:off x="2071670" y="4857761"/>
            <a:ext cx="571504" cy="428627"/>
          </a:xfrm>
          <a:prstGeom prst="bentUp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 углом вверх 61"/>
          <p:cNvSpPr/>
          <p:nvPr/>
        </p:nvSpPr>
        <p:spPr>
          <a:xfrm flipH="1">
            <a:off x="6715139" y="4786322"/>
            <a:ext cx="500064" cy="638353"/>
          </a:xfrm>
          <a:prstGeom prst="bentUp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 вниз 62"/>
          <p:cNvSpPr/>
          <p:nvPr/>
        </p:nvSpPr>
        <p:spPr>
          <a:xfrm flipH="1" flipV="1">
            <a:off x="4499992" y="5085181"/>
            <a:ext cx="216024" cy="1080122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низ 63"/>
          <p:cNvSpPr/>
          <p:nvPr/>
        </p:nvSpPr>
        <p:spPr>
          <a:xfrm flipH="1" flipV="1">
            <a:off x="3131840" y="5085185"/>
            <a:ext cx="216024" cy="864095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 вниз 64"/>
          <p:cNvSpPr/>
          <p:nvPr/>
        </p:nvSpPr>
        <p:spPr>
          <a:xfrm flipH="1" flipV="1">
            <a:off x="5868144" y="5085182"/>
            <a:ext cx="216024" cy="864095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gray">
          <a:xfrm>
            <a:off x="331072" y="4844613"/>
            <a:ext cx="1764000" cy="83099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 школ         </a:t>
            </a:r>
            <a:r>
              <a:rPr lang="ru-RU" sz="1600" b="1" dirty="0" err="1" smtClean="0">
                <a:latin typeface="Arial Narrow" pitchFamily="34" charset="0"/>
              </a:rPr>
              <a:t>Бархатово</a:t>
            </a:r>
            <a:r>
              <a:rPr lang="ru-RU" sz="1600" b="1" dirty="0" smtClean="0">
                <a:latin typeface="Arial Narrow" pitchFamily="34" charset="0"/>
              </a:rPr>
              <a:t>, </a:t>
            </a:r>
            <a:r>
              <a:rPr lang="ru-RU" sz="1600" b="1" dirty="0" err="1" smtClean="0">
                <a:latin typeface="Arial Narrow" pitchFamily="34" charset="0"/>
              </a:rPr>
              <a:t>Есаулово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gray">
          <a:xfrm>
            <a:off x="2029367" y="5730670"/>
            <a:ext cx="1659012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школ </a:t>
            </a:r>
            <a:r>
              <a:rPr lang="ru-RU" sz="1600" b="1" dirty="0" err="1" smtClean="0">
                <a:latin typeface="Arial Narrow" pitchFamily="34" charset="0"/>
              </a:rPr>
              <a:t>п.Подгорный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gray">
          <a:xfrm>
            <a:off x="3726004" y="6165304"/>
            <a:ext cx="1764000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 школ </a:t>
            </a:r>
            <a:r>
              <a:rPr lang="ru-RU" sz="1600" b="1" dirty="0" err="1" smtClean="0">
                <a:latin typeface="Arial Narrow" pitchFamily="34" charset="0"/>
              </a:rPr>
              <a:t>п.Березовка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gray">
          <a:xfrm>
            <a:off x="5539815" y="5742005"/>
            <a:ext cx="1728192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школ </a:t>
            </a:r>
            <a:r>
              <a:rPr lang="ru-RU" sz="1600" b="1" dirty="0" err="1" smtClean="0">
                <a:latin typeface="Arial Narrow" pitchFamily="34" charset="0"/>
              </a:rPr>
              <a:t>г.Железногорска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gray">
          <a:xfrm>
            <a:off x="7234079" y="4786323"/>
            <a:ext cx="1800200" cy="1015663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Взрослое население  </a:t>
            </a:r>
            <a:r>
              <a:rPr lang="ru-RU" sz="1400" b="1" dirty="0" smtClean="0">
                <a:latin typeface="Arial Narrow" pitchFamily="34" charset="0"/>
              </a:rPr>
              <a:t>(заочное отделение, </a:t>
            </a:r>
            <a:r>
              <a:rPr lang="ru-RU" sz="1400" b="1" dirty="0" err="1" smtClean="0">
                <a:latin typeface="Arial Narrow" pitchFamily="34" charset="0"/>
              </a:rPr>
              <a:t>допподготовка</a:t>
            </a:r>
            <a:r>
              <a:rPr lang="ru-RU" sz="1400" b="1" dirty="0" smtClean="0">
                <a:latin typeface="Arial Narrow" pitchFamily="34" charset="0"/>
              </a:rPr>
              <a:t>)</a:t>
            </a:r>
            <a:endParaRPr lang="ru-RU" sz="1400" b="1" dirty="0">
              <a:latin typeface="Arial Narrow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gray">
          <a:xfrm>
            <a:off x="7386479" y="3786190"/>
            <a:ext cx="1800200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 школ         районов края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20" name="Стрелка влево 19"/>
          <p:cNvSpPr/>
          <p:nvPr/>
        </p:nvSpPr>
        <p:spPr>
          <a:xfrm>
            <a:off x="7143768" y="4000504"/>
            <a:ext cx="285752" cy="214314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gray">
          <a:xfrm>
            <a:off x="0" y="3786190"/>
            <a:ext cx="1857356" cy="83099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5-ти школ </a:t>
            </a:r>
            <a:r>
              <a:rPr lang="ru-RU" sz="1600" b="1" dirty="0" err="1" smtClean="0">
                <a:latin typeface="Arial Narrow" pitchFamily="34" charset="0"/>
              </a:rPr>
              <a:t>г.Сосновоборска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flipV="1">
            <a:off x="1857356" y="4071942"/>
            <a:ext cx="357190" cy="21431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66835" y="171830"/>
            <a:ext cx="8964488" cy="6686169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AutoShape 22"/>
          <p:cNvSpPr>
            <a:spLocks noChangeArrowheads="1"/>
          </p:cNvSpPr>
          <p:nvPr/>
        </p:nvSpPr>
        <p:spPr bwMode="gray">
          <a:xfrm>
            <a:off x="6294437" y="2812310"/>
            <a:ext cx="25908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СКАД г. Дивногорск</a:t>
            </a:r>
            <a:endParaRPr lang="ru-RU" dirty="0">
              <a:solidFill>
                <a:srgbClr val="FEFEFE"/>
              </a:solidFill>
            </a:endParaRPr>
          </a:p>
        </p:txBody>
      </p:sp>
      <p:sp>
        <p:nvSpPr>
          <p:cNvPr id="60" name="AutoShape 22"/>
          <p:cNvSpPr>
            <a:spLocks noChangeArrowheads="1"/>
          </p:cNvSpPr>
          <p:nvPr/>
        </p:nvSpPr>
        <p:spPr bwMode="gray">
          <a:xfrm>
            <a:off x="6270408" y="4086004"/>
            <a:ext cx="25908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ООО ПТО г</a:t>
            </a:r>
            <a:r>
              <a:rPr lang="ru-RU" dirty="0">
                <a:solidFill>
                  <a:srgbClr val="FEFEFE"/>
                </a:solidFill>
              </a:rPr>
              <a:t>. Сосновоборск</a:t>
            </a:r>
          </a:p>
        </p:txBody>
      </p:sp>
      <p:sp>
        <p:nvSpPr>
          <p:cNvPr id="61" name="AutoShape 22"/>
          <p:cNvSpPr>
            <a:spLocks noChangeArrowheads="1"/>
          </p:cNvSpPr>
          <p:nvPr/>
        </p:nvSpPr>
        <p:spPr bwMode="gray">
          <a:xfrm>
            <a:off x="3099476" y="5949280"/>
            <a:ext cx="25908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ЗАО «СИМАКО»</a:t>
            </a:r>
          </a:p>
        </p:txBody>
      </p:sp>
      <p:sp>
        <p:nvSpPr>
          <p:cNvPr id="55" name="AutoShape 22"/>
          <p:cNvSpPr>
            <a:spLocks noChangeArrowheads="1"/>
          </p:cNvSpPr>
          <p:nvPr/>
        </p:nvSpPr>
        <p:spPr bwMode="gray">
          <a:xfrm flipH="1">
            <a:off x="219993" y="4086004"/>
            <a:ext cx="25908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ООО «К </a:t>
            </a:r>
            <a:r>
              <a:rPr lang="ru-RU" dirty="0">
                <a:solidFill>
                  <a:srgbClr val="FEFEFE"/>
                </a:solidFill>
              </a:rPr>
              <a:t>и К»</a:t>
            </a: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gray">
          <a:xfrm flipH="1">
            <a:off x="674434" y="5020389"/>
            <a:ext cx="2590800" cy="648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ОАО «ИСС»</a:t>
            </a:r>
          </a:p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им. М.Ф. </a:t>
            </a:r>
            <a:r>
              <a:rPr lang="ru-RU" dirty="0" err="1" smtClean="0">
                <a:solidFill>
                  <a:srgbClr val="FEFEFE"/>
                </a:solidFill>
              </a:rPr>
              <a:t>Решетнева</a:t>
            </a:r>
            <a:endParaRPr lang="ru-RU" dirty="0">
              <a:solidFill>
                <a:srgbClr val="FEFEFE"/>
              </a:solidFill>
            </a:endParaRPr>
          </a:p>
        </p:txBody>
      </p:sp>
      <p:sp>
        <p:nvSpPr>
          <p:cNvPr id="48" name="AutoShape 25"/>
          <p:cNvSpPr>
            <a:spLocks noChangeArrowheads="1"/>
          </p:cNvSpPr>
          <p:nvPr/>
        </p:nvSpPr>
        <p:spPr bwMode="gray">
          <a:xfrm>
            <a:off x="166835" y="2812310"/>
            <a:ext cx="26670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ОАО «</a:t>
            </a:r>
            <a:r>
              <a:rPr lang="ru-RU" dirty="0">
                <a:solidFill>
                  <a:srgbClr val="FEFEFE"/>
                </a:solidFill>
              </a:rPr>
              <a:t>Красмаш»</a:t>
            </a:r>
          </a:p>
        </p:txBody>
      </p:sp>
      <p:sp>
        <p:nvSpPr>
          <p:cNvPr id="58" name="AutoShape 22"/>
          <p:cNvSpPr>
            <a:spLocks noChangeArrowheads="1"/>
          </p:cNvSpPr>
          <p:nvPr/>
        </p:nvSpPr>
        <p:spPr bwMode="gray">
          <a:xfrm>
            <a:off x="5588794" y="5129142"/>
            <a:ext cx="2590800" cy="648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Сибирский Федеральный</a:t>
            </a:r>
            <a:endParaRPr lang="ru-RU" dirty="0">
              <a:solidFill>
                <a:srgbClr val="FEFEFE"/>
              </a:solidFill>
            </a:endParaRPr>
          </a:p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университет</a:t>
            </a:r>
          </a:p>
        </p:txBody>
      </p:sp>
      <p:sp>
        <p:nvSpPr>
          <p:cNvPr id="57" name="AutoShape 22"/>
          <p:cNvSpPr>
            <a:spLocks noChangeArrowheads="1"/>
          </p:cNvSpPr>
          <p:nvPr/>
        </p:nvSpPr>
        <p:spPr bwMode="gray">
          <a:xfrm>
            <a:off x="5680783" y="1427684"/>
            <a:ext cx="2590800" cy="73319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ОООР</a:t>
            </a:r>
          </a:p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 «Союз </a:t>
            </a:r>
            <a:r>
              <a:rPr lang="ru-RU" dirty="0" smtClean="0">
                <a:solidFill>
                  <a:srgbClr val="FEFEFE"/>
                </a:solidFill>
              </a:rPr>
              <a:t>машиностроителей </a:t>
            </a:r>
            <a:endParaRPr lang="ru-RU" dirty="0">
              <a:solidFill>
                <a:srgbClr val="FEFEFE"/>
              </a:solidFill>
            </a:endParaRPr>
          </a:p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России»</a:t>
            </a:r>
          </a:p>
        </p:txBody>
      </p:sp>
      <p:sp>
        <p:nvSpPr>
          <p:cNvPr id="56" name="AutoShape 22"/>
          <p:cNvSpPr>
            <a:spLocks noChangeArrowheads="1"/>
          </p:cNvSpPr>
          <p:nvPr/>
        </p:nvSpPr>
        <p:spPr bwMode="gray">
          <a:xfrm flipH="1">
            <a:off x="832682" y="1344510"/>
            <a:ext cx="2590800" cy="82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rgbClr val="FEFEFE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Центрально- Сибирская </a:t>
            </a:r>
            <a:endParaRPr lang="ru-RU" dirty="0">
              <a:solidFill>
                <a:srgbClr val="FEFEFE"/>
              </a:solidFill>
            </a:endParaRPr>
          </a:p>
          <a:p>
            <a:pPr algn="ctr" eaLnBrk="0" hangingPunct="0"/>
            <a:r>
              <a:rPr lang="ru-RU" dirty="0" smtClean="0">
                <a:solidFill>
                  <a:srgbClr val="FEFEFE"/>
                </a:solidFill>
              </a:rPr>
              <a:t>Торгово-промышленная </a:t>
            </a:r>
            <a:endParaRPr lang="ru-RU" dirty="0">
              <a:solidFill>
                <a:srgbClr val="FEFEFE"/>
              </a:solidFill>
            </a:endParaRPr>
          </a:p>
          <a:p>
            <a:pPr algn="ctr" eaLnBrk="0" hangingPunct="0"/>
            <a:r>
              <a:rPr lang="ru-RU" dirty="0">
                <a:solidFill>
                  <a:srgbClr val="FEFEFE"/>
                </a:solidFill>
              </a:rPr>
              <a:t>палата</a:t>
            </a: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gray">
          <a:xfrm>
            <a:off x="2792865" y="1794281"/>
            <a:ext cx="3559634" cy="3592075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216197" y="250093"/>
            <a:ext cx="6712971" cy="946659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9272" tIns="41221" rIns="79272" bIns="41221" anchor="ctr"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>
              <a:tabLst>
                <a:tab pos="0" algn="l"/>
                <a:tab pos="394312" algn="l"/>
                <a:tab pos="790023" algn="l"/>
                <a:tab pos="1185733" algn="l"/>
                <a:tab pos="1581444" algn="l"/>
                <a:tab pos="1977154" algn="l"/>
                <a:tab pos="2372865" algn="l"/>
                <a:tab pos="2768575" algn="l"/>
                <a:tab pos="3164285" algn="l"/>
                <a:tab pos="3559995" algn="l"/>
                <a:tab pos="3955706" algn="l"/>
                <a:tab pos="4351416" algn="l"/>
                <a:tab pos="4747127" algn="l"/>
                <a:tab pos="5142837" algn="l"/>
                <a:tab pos="5538548" algn="l"/>
                <a:tab pos="5934258" algn="l"/>
                <a:tab pos="6329969" algn="l"/>
                <a:tab pos="6725679" algn="l"/>
                <a:tab pos="7121390" algn="l"/>
                <a:tab pos="7517100" algn="l"/>
                <a:tab pos="7912810" algn="l"/>
                <a:tab pos="8288945" algn="l"/>
              </a:tabLst>
              <a:defRPr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Franklin Gothic Demi" pitchFamily="34" charset="0"/>
                <a:cs typeface="Lucida Sans Unicode" pitchFamily="32" charset="0"/>
              </a:rPr>
              <a:t>Наши стратегические партнеры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Franklin Gothic Demi" pitchFamily="34" charset="0"/>
              <a:cs typeface="Lucida Sans Unicode" pitchFamily="32" charset="0"/>
            </a:endParaRPr>
          </a:p>
        </p:txBody>
      </p:sp>
      <p:sp>
        <p:nvSpPr>
          <p:cNvPr id="25" name="AutoShape 3"/>
          <p:cNvSpPr>
            <a:spLocks noChangeArrowheads="1"/>
          </p:cNvSpPr>
          <p:nvPr/>
        </p:nvSpPr>
        <p:spPr bwMode="invGray">
          <a:xfrm rot="18456264">
            <a:off x="5117658" y="228444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invGray">
          <a:xfrm rot="3465783">
            <a:off x="5063588" y="4702115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invGray">
          <a:xfrm rot="14073227">
            <a:off x="3216544" y="2320730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invGray">
          <a:xfrm rot="7649691">
            <a:off x="3125226" y="4664012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invGray">
          <a:xfrm>
            <a:off x="5192713" y="3535363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invGray">
          <a:xfrm rot="11760056">
            <a:off x="2667675" y="2986692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62" name="AutoShape 8"/>
          <p:cNvSpPr>
            <a:spLocks noChangeArrowheads="1"/>
          </p:cNvSpPr>
          <p:nvPr/>
        </p:nvSpPr>
        <p:spPr bwMode="invGray">
          <a:xfrm rot="9001184">
            <a:off x="2685904" y="4071927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AutoShape 8"/>
          <p:cNvSpPr>
            <a:spLocks noChangeArrowheads="1"/>
          </p:cNvSpPr>
          <p:nvPr/>
        </p:nvSpPr>
        <p:spPr bwMode="invGray">
          <a:xfrm rot="5400000">
            <a:off x="4068192" y="5034332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AutoShape 8"/>
          <p:cNvSpPr>
            <a:spLocks noChangeArrowheads="1"/>
          </p:cNvSpPr>
          <p:nvPr/>
        </p:nvSpPr>
        <p:spPr bwMode="invGray">
          <a:xfrm rot="1875610">
            <a:off x="5526015" y="4051179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AutoShape 8"/>
          <p:cNvSpPr>
            <a:spLocks noChangeArrowheads="1"/>
          </p:cNvSpPr>
          <p:nvPr/>
        </p:nvSpPr>
        <p:spPr bwMode="invGray">
          <a:xfrm rot="20816014">
            <a:off x="5542154" y="2967142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3" name="Group 10"/>
          <p:cNvGrpSpPr>
            <a:grpSpLocks/>
          </p:cNvGrpSpPr>
          <p:nvPr/>
        </p:nvGrpSpPr>
        <p:grpSpPr bwMode="auto">
          <a:xfrm>
            <a:off x="3142480" y="2227210"/>
            <a:ext cx="2860403" cy="2693692"/>
            <a:chOff x="2238" y="1769"/>
            <a:chExt cx="1361" cy="1361"/>
          </a:xfrm>
        </p:grpSpPr>
        <p:sp>
          <p:nvSpPr>
            <p:cNvPr id="34" name="Oval 11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42353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42353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12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6" name="Oval 13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7" name="Oval 14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38" name="Group 15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40" name="Oval 16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1" name="Oval 17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2" name="Oval 18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3" name="Oval 19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39" name="Text Box 20"/>
            <p:cNvSpPr txBox="1">
              <a:spLocks noChangeArrowheads="1"/>
            </p:cNvSpPr>
            <p:nvPr/>
          </p:nvSpPr>
          <p:spPr bwMode="gray">
            <a:xfrm>
              <a:off x="2249" y="2117"/>
              <a:ext cx="1316" cy="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000" dirty="0">
                  <a:solidFill>
                    <a:schemeClr val="accent2">
                      <a:lumMod val="50000"/>
                    </a:schemeClr>
                  </a:solidFill>
                </a:rPr>
                <a:t>КГБОУ СПО</a:t>
              </a:r>
            </a:p>
            <a:p>
              <a:pPr algn="ctr" eaLnBrk="0" hangingPunct="0"/>
              <a:r>
                <a:rPr lang="ru-RU" sz="2000" dirty="0">
                  <a:solidFill>
                    <a:schemeClr val="accent2">
                      <a:lumMod val="50000"/>
                    </a:schemeClr>
                  </a:solidFill>
                </a:rPr>
                <a:t>«Сосновоборский</a:t>
              </a:r>
            </a:p>
            <a:p>
              <a:pPr algn="ctr" eaLnBrk="0" hangingPunct="0"/>
              <a:r>
                <a:rPr lang="ru-RU" sz="2000" dirty="0">
                  <a:solidFill>
                    <a:schemeClr val="accent2">
                      <a:lumMod val="50000"/>
                    </a:schemeClr>
                  </a:solidFill>
                </a:rPr>
                <a:t>автомеханический</a:t>
              </a:r>
            </a:p>
            <a:p>
              <a:pPr algn="ctr" eaLnBrk="0" hangingPunct="0"/>
              <a:r>
                <a:rPr lang="ru-RU" sz="2000" dirty="0">
                  <a:solidFill>
                    <a:schemeClr val="accent2">
                      <a:lumMod val="50000"/>
                    </a:schemeClr>
                  </a:solidFill>
                </a:rPr>
                <a:t>техникум</a:t>
              </a:r>
              <a:r>
                <a:rPr lang="ru-RU" sz="2000" dirty="0" smtClean="0">
                  <a:solidFill>
                    <a:srgbClr val="080808"/>
                  </a:solidFill>
                </a:rPr>
                <a:t>»</a:t>
              </a:r>
              <a:endParaRPr lang="ru-RU" sz="2000" dirty="0">
                <a:solidFill>
                  <a:srgbClr val="080808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3027" y="211917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789895" y="5728999"/>
            <a:ext cx="8102585" cy="101970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0" algn="just">
              <a:buNone/>
            </a:pPr>
            <a:r>
              <a:rPr lang="ru-RU" sz="2700" dirty="0">
                <a:latin typeface="Arial Narrow" pitchFamily="34" charset="0"/>
              </a:rPr>
              <a:t>– презентация проекта Краевого инновационного образовательного центра машиностроения на Международном конкурсе инновационных проектов «Инициативы-2012», выход в финал </a:t>
            </a: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753243" y="3546597"/>
            <a:ext cx="5042894" cy="993678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0" algn="just">
              <a:buNone/>
            </a:pPr>
            <a:r>
              <a:rPr lang="ru-RU" sz="2100" dirty="0">
                <a:latin typeface="Arial Narrow" pitchFamily="34" charset="0"/>
              </a:rPr>
              <a:t>– </a:t>
            </a:r>
            <a:r>
              <a:rPr lang="ru-RU" sz="2100" dirty="0" smtClean="0">
                <a:latin typeface="Arial Narrow" pitchFamily="34" charset="0"/>
              </a:rPr>
              <a:t>включение техникума в национальный реестр  </a:t>
            </a:r>
            <a:r>
              <a:rPr lang="ru-RU" sz="2100" dirty="0">
                <a:latin typeface="Arial Narrow" pitchFamily="34" charset="0"/>
              </a:rPr>
              <a:t>«Ведущие образовательные учреждения России»</a:t>
            </a: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786113" y="2419929"/>
            <a:ext cx="5442071" cy="101970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0" algn="just">
              <a:buFont typeface="Arial" pitchFamily="34" charset="0"/>
              <a:buNone/>
            </a:pPr>
            <a:r>
              <a:rPr lang="ru-RU" sz="2100" dirty="0" smtClean="0">
                <a:latin typeface="Arial Narrow" pitchFamily="34" charset="0"/>
              </a:rPr>
              <a:t>– открытие Центра машиностроения и металлообработки</a:t>
            </a: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753242" y="1317175"/>
            <a:ext cx="5474942" cy="993678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0" algn="just">
              <a:buFont typeface="Arial" pitchFamily="34" charset="0"/>
              <a:buNone/>
            </a:pPr>
            <a:r>
              <a:rPr lang="ru-RU" sz="2100" dirty="0" smtClean="0">
                <a:latin typeface="Arial Narrow" pitchFamily="34" charset="0"/>
              </a:rPr>
              <a:t>– победа в краевом конкурсе на создание высокотехнологичного Центра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5" r="2243"/>
          <a:stretch>
            <a:fillRect/>
          </a:stretch>
        </p:blipFill>
        <p:spPr bwMode="auto">
          <a:xfrm>
            <a:off x="6353532" y="1267801"/>
            <a:ext cx="158611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83568" y="268058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Наши достижения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gray">
          <a:xfrm>
            <a:off x="235250" y="3489398"/>
            <a:ext cx="1114425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gray">
          <a:xfrm>
            <a:off x="222551" y="2375745"/>
            <a:ext cx="1114425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213027" y="1256802"/>
            <a:ext cx="1114425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gray">
          <a:xfrm>
            <a:off x="330893" y="3814836"/>
            <a:ext cx="866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gray">
          <a:xfrm>
            <a:off x="352726" y="2701183"/>
            <a:ext cx="866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gray">
          <a:xfrm>
            <a:off x="352727" y="1582240"/>
            <a:ext cx="866775" cy="457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gray">
          <a:xfrm>
            <a:off x="242815" y="5669836"/>
            <a:ext cx="1114425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gray">
          <a:xfrm>
            <a:off x="382515" y="5995274"/>
            <a:ext cx="866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>
          <a:xfrm>
            <a:off x="779764" y="4622659"/>
            <a:ext cx="5016372" cy="101970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0" algn="just">
              <a:buNone/>
            </a:pPr>
            <a:r>
              <a:rPr lang="ru-RU" sz="2100" dirty="0">
                <a:latin typeface="Arial Narrow" pitchFamily="34" charset="0"/>
              </a:rPr>
              <a:t>– получение статуса «</a:t>
            </a:r>
            <a:r>
              <a:rPr lang="ru-RU" sz="2100" dirty="0" smtClean="0">
                <a:latin typeface="Arial Narrow" pitchFamily="34" charset="0"/>
              </a:rPr>
              <a:t>Лучшее учебное учреждение </a:t>
            </a:r>
            <a:r>
              <a:rPr lang="ru-RU" sz="2100" dirty="0">
                <a:latin typeface="Arial Narrow" pitchFamily="34" charset="0"/>
              </a:rPr>
              <a:t>России»</a:t>
            </a: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gray">
          <a:xfrm>
            <a:off x="232683" y="4563496"/>
            <a:ext cx="1114425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gray">
          <a:xfrm>
            <a:off x="372383" y="4888934"/>
            <a:ext cx="866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18" b="1163"/>
          <a:stretch/>
        </p:blipFill>
        <p:spPr>
          <a:xfrm>
            <a:off x="5796137" y="3458361"/>
            <a:ext cx="1513524" cy="2328595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58"/>
          <a:stretch/>
        </p:blipFill>
        <p:spPr>
          <a:xfrm>
            <a:off x="557300" y="1242310"/>
            <a:ext cx="8208912" cy="543892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4974643"/>
            <a:ext cx="2598522" cy="1732348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11560" y="228349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Интерактивный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254184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Технологический класс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324" y="1558929"/>
            <a:ext cx="7776864" cy="5184576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1340768"/>
            <a:ext cx="3707068" cy="2470584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28349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Franklin Gothic Demi" pitchFamily="34" charset="0"/>
              </a:rPr>
              <a:t>Центр машиностроения и металлообработки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latin typeface="Franklin Gothic Demi" pitchFamily="34" charset="0"/>
            </a:endParaRP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81" t="5847" r="1535" b="3449"/>
          <a:stretch/>
        </p:blipFill>
        <p:spPr bwMode="auto">
          <a:xfrm>
            <a:off x="539552" y="4708212"/>
            <a:ext cx="3751100" cy="2119267"/>
          </a:xfrm>
          <a:prstGeom prst="round2DiagRect">
            <a:avLst>
              <a:gd name="adj1" fmla="val 22334"/>
              <a:gd name="adj2" fmla="val 0"/>
            </a:avLst>
          </a:prstGeom>
          <a:ln w="1905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6445" y="1500174"/>
            <a:ext cx="3211077" cy="214314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56" b="13299"/>
          <a:stretch/>
        </p:blipFill>
        <p:spPr>
          <a:xfrm>
            <a:off x="285720" y="1214422"/>
            <a:ext cx="4953000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4640983"/>
            <a:ext cx="4286280" cy="2217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642917"/>
            <a:ext cx="5857884" cy="6215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5206" y="1928802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1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72330" y="5857892"/>
            <a:ext cx="1012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4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5286380" y="485776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</a:rPr>
              <a:t>5 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9124" y="5357826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Narrow" pitchFamily="34" charset="0"/>
              </a:rPr>
              <a:t>6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314" y="414338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</a:rPr>
              <a:t>3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0694" y="5429264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Narrow" pitchFamily="34" charset="0"/>
              </a:rPr>
              <a:t>8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16" y="500063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 Narrow" pitchFamily="34" charset="0"/>
              </a:rPr>
              <a:t>7</a:t>
            </a:r>
          </a:p>
          <a:p>
            <a:pPr algn="ctr"/>
            <a:endParaRPr lang="ru-RU" sz="1400" b="1" dirty="0">
              <a:latin typeface="Arial Narrow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9763879"/>
              </p:ext>
            </p:extLst>
          </p:nvPr>
        </p:nvGraphicFramePr>
        <p:xfrm>
          <a:off x="278579" y="1268760"/>
          <a:ext cx="3000396" cy="438489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82910"/>
                <a:gridCol w="717486"/>
              </a:tblGrid>
              <a:tr h="452571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1- производственная лаборатория №1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182,0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6016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Arial Narrow" pitchFamily="34" charset="0"/>
                        </a:rPr>
                        <a:t>2- центр молодежного инновационного творчества</a:t>
                      </a:r>
                      <a:endParaRPr lang="ru-RU" sz="16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Arial Narrow" pitchFamily="34" charset="0"/>
                        </a:rPr>
                        <a:t>104,0</a:t>
                      </a:r>
                    </a:p>
                    <a:p>
                      <a:endParaRPr lang="ru-RU" sz="16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3- технологический класс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 56,0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4- интерактивный класс  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54,2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5- инструментальная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15,8 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6- комната мастеров    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 21,6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7- гардероб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 15,0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446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8- холл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 85,0</a:t>
                      </a:r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601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Общая площадь:     </a:t>
                      </a:r>
                      <a:endParaRPr lang="ru-RU" sz="1600" b="0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Arial Narrow" pitchFamily="34" charset="0"/>
                        </a:rPr>
                        <a:t>534 м2</a:t>
                      </a:r>
                    </a:p>
                    <a:p>
                      <a:endParaRPr lang="ru-RU" sz="1600" b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85720" y="5857892"/>
            <a:ext cx="142876" cy="142876"/>
          </a:xfrm>
          <a:prstGeom prst="rect">
            <a:avLst/>
          </a:prstGeom>
          <a:solidFill>
            <a:srgbClr val="33CC33"/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6215082"/>
            <a:ext cx="142876" cy="1428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28596" y="573915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Площади Центра  машиностроения и металлообработки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6165668"/>
            <a:ext cx="3286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Холл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431070" y="635795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Центр </a:t>
            </a:r>
            <a:r>
              <a:rPr lang="ru-RU" sz="1400" dirty="0"/>
              <a:t>молодежного инновационного творчества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5720" y="6522043"/>
            <a:ext cx="142876" cy="1428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21217" y="3407159"/>
            <a:ext cx="1505654" cy="142876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21217" y="3861048"/>
            <a:ext cx="45719" cy="1177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7530471" y="3773409"/>
            <a:ext cx="325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Arial Narrow" pitchFamily="34" charset="0"/>
              </a:rPr>
              <a:t>2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564452" y="0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Планировка центра машиностроения и металлообработки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48464" cy="6561348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203848" cy="2402886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4420028"/>
            <a:ext cx="3106613" cy="232996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3377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536" y="188640"/>
            <a:ext cx="8640960" cy="1872208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39552" y="332656"/>
            <a:ext cx="8496944" cy="166264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Целесообразность создания Центра молодежного инновационного творчества на базе </a:t>
            </a: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Сосновоборского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 автомеханического техникума</a:t>
            </a: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gray">
          <a:xfrm flipH="1">
            <a:off x="1373207" y="3484490"/>
            <a:ext cx="754094" cy="686938"/>
          </a:xfrm>
          <a:prstGeom prst="curvedRightArrow">
            <a:avLst>
              <a:gd name="adj1" fmla="val 16542"/>
              <a:gd name="adj2" fmla="val 38977"/>
              <a:gd name="adj3" fmla="val 33846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128774" y="4231602"/>
            <a:ext cx="2462159" cy="2490627"/>
            <a:chOff x="862" y="713"/>
            <a:chExt cx="3780" cy="3490"/>
          </a:xfrm>
        </p:grpSpPr>
        <p:grpSp>
          <p:nvGrpSpPr>
            <p:cNvPr id="24" name="Group 6"/>
            <p:cNvGrpSpPr>
              <a:grpSpLocks/>
            </p:cNvGrpSpPr>
            <p:nvPr/>
          </p:nvGrpSpPr>
          <p:grpSpPr bwMode="auto">
            <a:xfrm>
              <a:off x="1082" y="2210"/>
              <a:ext cx="3406" cy="1993"/>
              <a:chOff x="1082" y="2355"/>
              <a:chExt cx="3406" cy="1993"/>
            </a:xfrm>
          </p:grpSpPr>
          <p:sp>
            <p:nvSpPr>
              <p:cNvPr id="37" name="Freeform 7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1 w 1323"/>
                  <a:gd name="T1" fmla="*/ 367 h 1322"/>
                  <a:gd name="T2" fmla="*/ 1323 w 1323"/>
                  <a:gd name="T3" fmla="*/ 1322 h 1322"/>
                  <a:gd name="T4" fmla="*/ 1323 w 1323"/>
                  <a:gd name="T5" fmla="*/ 974 h 1322"/>
                  <a:gd name="T6" fmla="*/ 0 w 1323"/>
                  <a:gd name="T7" fmla="*/ 0 h 1322"/>
                  <a:gd name="T8" fmla="*/ 51 w 1323"/>
                  <a:gd name="T9" fmla="*/ 3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" name="Freeform 8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" name="Freeform 9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5" name="Group 10"/>
            <p:cNvGrpSpPr>
              <a:grpSpLocks/>
            </p:cNvGrpSpPr>
            <p:nvPr/>
          </p:nvGrpSpPr>
          <p:grpSpPr bwMode="auto">
            <a:xfrm>
              <a:off x="1009" y="1723"/>
              <a:ext cx="3527" cy="1993"/>
              <a:chOff x="1082" y="2355"/>
              <a:chExt cx="3406" cy="1993"/>
            </a:xfrm>
          </p:grpSpPr>
          <p:sp>
            <p:nvSpPr>
              <p:cNvPr id="34" name="Freeform 11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1 w 1323"/>
                  <a:gd name="T1" fmla="*/ 367 h 1322"/>
                  <a:gd name="T2" fmla="*/ 1323 w 1323"/>
                  <a:gd name="T3" fmla="*/ 1322 h 1322"/>
                  <a:gd name="T4" fmla="*/ 1323 w 1323"/>
                  <a:gd name="T5" fmla="*/ 974 h 1322"/>
                  <a:gd name="T6" fmla="*/ 0 w 1323"/>
                  <a:gd name="T7" fmla="*/ 0 h 1322"/>
                  <a:gd name="T8" fmla="*/ 51 w 1323"/>
                  <a:gd name="T9" fmla="*/ 3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" name="Freeform 12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" name="Freeform 13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B4B4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6" name="Group 14"/>
            <p:cNvGrpSpPr>
              <a:grpSpLocks/>
            </p:cNvGrpSpPr>
            <p:nvPr/>
          </p:nvGrpSpPr>
          <p:grpSpPr bwMode="auto">
            <a:xfrm>
              <a:off x="935" y="1219"/>
              <a:ext cx="3653" cy="1993"/>
              <a:chOff x="1082" y="2355"/>
              <a:chExt cx="3406" cy="1993"/>
            </a:xfrm>
          </p:grpSpPr>
          <p:sp>
            <p:nvSpPr>
              <p:cNvPr id="31" name="Freeform 15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1 w 1323"/>
                  <a:gd name="T1" fmla="*/ 367 h 1322"/>
                  <a:gd name="T2" fmla="*/ 1323 w 1323"/>
                  <a:gd name="T3" fmla="*/ 1322 h 1322"/>
                  <a:gd name="T4" fmla="*/ 1323 w 1323"/>
                  <a:gd name="T5" fmla="*/ 974 h 1322"/>
                  <a:gd name="T6" fmla="*/ 0 w 1323"/>
                  <a:gd name="T7" fmla="*/ 0 h 1322"/>
                  <a:gd name="T8" fmla="*/ 51 w 1323"/>
                  <a:gd name="T9" fmla="*/ 3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7" name="Group 18"/>
            <p:cNvGrpSpPr>
              <a:grpSpLocks/>
            </p:cNvGrpSpPr>
            <p:nvPr/>
          </p:nvGrpSpPr>
          <p:grpSpPr bwMode="auto">
            <a:xfrm>
              <a:off x="862" y="713"/>
              <a:ext cx="3780" cy="1993"/>
              <a:chOff x="1082" y="2355"/>
              <a:chExt cx="3406" cy="1993"/>
            </a:xfrm>
          </p:grpSpPr>
          <p:sp>
            <p:nvSpPr>
              <p:cNvPr id="28" name="Freeform 19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1 w 1323"/>
                  <a:gd name="T1" fmla="*/ 367 h 1322"/>
                  <a:gd name="T2" fmla="*/ 1323 w 1323"/>
                  <a:gd name="T3" fmla="*/ 1322 h 1322"/>
                  <a:gd name="T4" fmla="*/ 1323 w 1323"/>
                  <a:gd name="T5" fmla="*/ 974 h 1322"/>
                  <a:gd name="T6" fmla="*/ 0 w 1323"/>
                  <a:gd name="T7" fmla="*/ 0 h 1322"/>
                  <a:gd name="T8" fmla="*/ 51 w 1323"/>
                  <a:gd name="T9" fmla="*/ 367 h 1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Freeform 20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" name="Freeform 21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>
                      <a:gamma/>
                      <a:shade val="86275"/>
                      <a:invGamma/>
                    </a:srgbClr>
                  </a:gs>
                  <a:gs pos="100000">
                    <a:srgbClr val="F8F8F8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7" name="AutoShape 22"/>
          <p:cNvSpPr>
            <a:spLocks/>
          </p:cNvSpPr>
          <p:nvPr/>
        </p:nvSpPr>
        <p:spPr bwMode="blackWhite">
          <a:xfrm>
            <a:off x="3337209" y="2276872"/>
            <a:ext cx="5724000" cy="936000"/>
          </a:xfrm>
          <a:prstGeom prst="callout2">
            <a:avLst>
              <a:gd name="adj1" fmla="val 49245"/>
              <a:gd name="adj2" fmla="val -356"/>
              <a:gd name="adj3" fmla="val 49069"/>
              <a:gd name="adj4" fmla="val -2874"/>
              <a:gd name="adj5" fmla="val 277666"/>
              <a:gd name="adj6" fmla="val -18571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8" name="AutoShape 23"/>
          <p:cNvSpPr>
            <a:spLocks/>
          </p:cNvSpPr>
          <p:nvPr/>
        </p:nvSpPr>
        <p:spPr bwMode="blackWhite">
          <a:xfrm>
            <a:off x="3356619" y="3461385"/>
            <a:ext cx="5724000" cy="936000"/>
          </a:xfrm>
          <a:prstGeom prst="callout2">
            <a:avLst>
              <a:gd name="adj1" fmla="val 50283"/>
              <a:gd name="adj2" fmla="val -415"/>
              <a:gd name="adj3" fmla="val 49147"/>
              <a:gd name="adj4" fmla="val -2618"/>
              <a:gd name="adj5" fmla="val 184402"/>
              <a:gd name="adj6" fmla="val -18064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ru-RU" sz="1400" dirty="0">
              <a:solidFill>
                <a:srgbClr val="FFFFFF"/>
              </a:solidFill>
            </a:endParaRPr>
          </a:p>
        </p:txBody>
      </p:sp>
      <p:sp>
        <p:nvSpPr>
          <p:cNvPr id="49" name="AutoShape 24"/>
          <p:cNvSpPr>
            <a:spLocks/>
          </p:cNvSpPr>
          <p:nvPr/>
        </p:nvSpPr>
        <p:spPr bwMode="blackWhite">
          <a:xfrm>
            <a:off x="3312496" y="5804480"/>
            <a:ext cx="5724000" cy="936000"/>
          </a:xfrm>
          <a:prstGeom prst="callout2">
            <a:avLst>
              <a:gd name="adj1" fmla="val 48159"/>
              <a:gd name="adj2" fmla="val -411"/>
              <a:gd name="adj3" fmla="val 47023"/>
              <a:gd name="adj4" fmla="val -3300"/>
              <a:gd name="adj5" fmla="val 10081"/>
              <a:gd name="adj6" fmla="val -17022"/>
            </a:avLst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0" name="AutoShape 25"/>
          <p:cNvSpPr>
            <a:spLocks/>
          </p:cNvSpPr>
          <p:nvPr/>
        </p:nvSpPr>
        <p:spPr bwMode="blackWhite">
          <a:xfrm>
            <a:off x="3356619" y="4682228"/>
            <a:ext cx="5724000" cy="936000"/>
          </a:xfrm>
          <a:prstGeom prst="callout2">
            <a:avLst>
              <a:gd name="adj1" fmla="val 49812"/>
              <a:gd name="adj2" fmla="val -392"/>
              <a:gd name="adj3" fmla="val 50949"/>
              <a:gd name="adj4" fmla="val -3222"/>
              <a:gd name="adj5" fmla="val 92009"/>
              <a:gd name="adj6" fmla="val -16969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/>
            <a:endParaRPr lang="ru-RU" sz="1400" dirty="0">
              <a:solidFill>
                <a:srgbClr val="FFFF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3995" y="2124319"/>
            <a:ext cx="5616624" cy="9582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200" b="1" dirty="0">
                <a:solidFill>
                  <a:schemeClr val="tx1"/>
                </a:solidFill>
                <a:latin typeface="Arial Narrow" pitchFamily="34" charset="0"/>
              </a:rPr>
              <a:t>Во-первых, </a:t>
            </a:r>
            <a:r>
              <a:rPr lang="ru-RU" sz="2200" dirty="0">
                <a:solidFill>
                  <a:schemeClr val="tx1"/>
                </a:solidFill>
                <a:latin typeface="Arial Narrow" pitchFamily="34" charset="0"/>
              </a:rPr>
              <a:t>возможность создания высокотехнологичного комплекса, включающего в себя Центр машиностроения и </a:t>
            </a:r>
            <a:r>
              <a:rPr lang="ru-RU" sz="2200" dirty="0" smtClean="0">
                <a:solidFill>
                  <a:schemeClr val="tx1"/>
                </a:solidFill>
                <a:latin typeface="Arial Narrow" pitchFamily="34" charset="0"/>
              </a:rPr>
              <a:t>металлообработки</a:t>
            </a:r>
            <a:endParaRPr lang="ru-RU" sz="2200" dirty="0">
              <a:solidFill>
                <a:schemeClr val="tx1"/>
              </a:solidFill>
              <a:latin typeface="Arial Narrow" pitchFamily="34" charset="0"/>
            </a:endParaRPr>
          </a:p>
        </p:txBody>
      </p:sp>
      <p:pic>
        <p:nvPicPr>
          <p:cNvPr id="46" name="Picture 28" descr="num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9063" y="2676492"/>
            <a:ext cx="2013800" cy="226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Прямоугольник 52"/>
          <p:cNvSpPr/>
          <p:nvPr/>
        </p:nvSpPr>
        <p:spPr>
          <a:xfrm>
            <a:off x="3507064" y="3332265"/>
            <a:ext cx="5616624" cy="9582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200" b="1" dirty="0">
                <a:solidFill>
                  <a:schemeClr val="tx1"/>
                </a:solidFill>
                <a:latin typeface="Arial Narrow" pitchFamily="34" charset="0"/>
              </a:rPr>
              <a:t>Во-вторых, </a:t>
            </a:r>
            <a:r>
              <a:rPr lang="ru-RU" sz="2200" dirty="0" smtClean="0">
                <a:solidFill>
                  <a:schemeClr val="tx1"/>
                </a:solidFill>
                <a:latin typeface="Arial Narrow" pitchFamily="34" charset="0"/>
              </a:rPr>
              <a:t>слабая </a:t>
            </a:r>
            <a:r>
              <a:rPr lang="ru-RU" sz="2200" dirty="0">
                <a:solidFill>
                  <a:schemeClr val="tx1"/>
                </a:solidFill>
                <a:latin typeface="Arial Narrow" pitchFamily="34" charset="0"/>
              </a:rPr>
              <a:t>техническая грамотность абитуриентов из-за отсутствия базы для развития технического творчества молодежи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483679" y="4574979"/>
            <a:ext cx="5616624" cy="9582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200" b="1" dirty="0" smtClean="0">
                <a:solidFill>
                  <a:schemeClr val="tx1"/>
                </a:solidFill>
                <a:latin typeface="Arial Narrow" pitchFamily="34" charset="0"/>
              </a:rPr>
              <a:t>В-третьих,</a:t>
            </a:r>
            <a:r>
              <a:rPr lang="ru-RU" sz="2200" dirty="0" smtClean="0">
                <a:solidFill>
                  <a:schemeClr val="tx1"/>
                </a:solidFill>
                <a:latin typeface="Arial Narrow" pitchFamily="34" charset="0"/>
              </a:rPr>
              <a:t> заинтересованность работодателей в высококвалифицированных специалистах </a:t>
            </a:r>
            <a:r>
              <a:rPr lang="ru-RU" sz="2200" smtClean="0">
                <a:solidFill>
                  <a:schemeClr val="tx1"/>
                </a:solidFill>
                <a:latin typeface="Arial Narrow" pitchFamily="34" charset="0"/>
              </a:rPr>
              <a:t>технического профиля</a:t>
            </a:r>
            <a:endParaRPr lang="ru-RU" sz="22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419872" y="5686191"/>
            <a:ext cx="5616624" cy="9582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200" b="1" dirty="0">
                <a:solidFill>
                  <a:schemeClr val="tx1"/>
                </a:solidFill>
                <a:latin typeface="Arial Narrow" pitchFamily="34" charset="0"/>
              </a:rPr>
              <a:t>В-четвертых, </a:t>
            </a:r>
            <a:r>
              <a:rPr lang="ru-RU" sz="2200" dirty="0" smtClean="0">
                <a:solidFill>
                  <a:schemeClr val="tx1"/>
                </a:solidFill>
                <a:latin typeface="Arial Narrow" pitchFamily="34" charset="0"/>
              </a:rPr>
              <a:t>наличие  учебно-методических и кадровых ресурсов для организации работы ЦМИТ</a:t>
            </a:r>
            <a:endParaRPr lang="ru-RU" sz="2200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gray">
          <a:xfrm>
            <a:off x="184248" y="3523320"/>
            <a:ext cx="754093" cy="686938"/>
          </a:xfrm>
          <a:prstGeom prst="curvedRightArrow">
            <a:avLst>
              <a:gd name="adj1" fmla="val 19583"/>
              <a:gd name="adj2" fmla="val 44676"/>
              <a:gd name="adj3" fmla="val 33652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0379" name="Прямая соединительная линия 100378"/>
          <p:cNvCxnSpPr/>
          <p:nvPr/>
        </p:nvCxnSpPr>
        <p:spPr>
          <a:xfrm>
            <a:off x="2051720" y="4149080"/>
            <a:ext cx="49685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2051720" y="3789040"/>
            <a:ext cx="49685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V="1">
            <a:off x="2051720" y="3429000"/>
            <a:ext cx="0" cy="360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7020272" y="3429000"/>
            <a:ext cx="0" cy="360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5" idx="0"/>
          </p:cNvCxnSpPr>
          <p:nvPr/>
        </p:nvCxnSpPr>
        <p:spPr>
          <a:xfrm flipV="1">
            <a:off x="4535996" y="3789040"/>
            <a:ext cx="0" cy="360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 flipV="1">
            <a:off x="2050403" y="4154835"/>
            <a:ext cx="1317" cy="5703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4283968" y="4154835"/>
            <a:ext cx="1317" cy="5703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 flipV="1">
            <a:off x="7018955" y="4148204"/>
            <a:ext cx="1317" cy="5703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211391519"/>
              </p:ext>
            </p:extLst>
          </p:nvPr>
        </p:nvGraphicFramePr>
        <p:xfrm>
          <a:off x="179512" y="4149080"/>
          <a:ext cx="8712968" cy="283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262208945"/>
              </p:ext>
            </p:extLst>
          </p:nvPr>
        </p:nvGraphicFramePr>
        <p:xfrm>
          <a:off x="341276" y="1196752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36" name="Прямая со стрелкой 35"/>
          <p:cNvCxnSpPr/>
          <p:nvPr/>
        </p:nvCxnSpPr>
        <p:spPr>
          <a:xfrm>
            <a:off x="4427984" y="3068960"/>
            <a:ext cx="504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>
          <a:xfrm>
            <a:off x="564452" y="0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Направления деятельности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1203172"/>
            <a:ext cx="777686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eaLnBrk="0" hangingPunct="0"/>
            <a:r>
              <a:rPr lang="en-US" sz="4000" i="1" dirty="0" smtClean="0"/>
              <a:t>«</a:t>
            </a:r>
            <a:r>
              <a:rPr lang="ru-RU" sz="3200" i="1" dirty="0" smtClean="0"/>
              <a:t>Если Вы хотите заблаговременно спланировать один год, выращивайте рис</a:t>
            </a:r>
            <a:r>
              <a:rPr lang="en-US" sz="3200" i="1" dirty="0" smtClean="0"/>
              <a:t>. </a:t>
            </a:r>
          </a:p>
          <a:p>
            <a:pPr indent="361950" algn="just" eaLnBrk="0" hangingPunct="0"/>
            <a:r>
              <a:rPr lang="ru-RU" sz="3200" i="1" dirty="0" smtClean="0"/>
              <a:t>Если Вы хотите заблаговременно спланировать одно десятилетие</a:t>
            </a:r>
            <a:r>
              <a:rPr lang="en-US" sz="3200" i="1" dirty="0" smtClean="0"/>
              <a:t>, </a:t>
            </a:r>
            <a:r>
              <a:rPr lang="ru-RU" sz="3200" i="1" dirty="0" smtClean="0"/>
              <a:t>выращивайте деревья</a:t>
            </a:r>
            <a:r>
              <a:rPr lang="en-US" sz="3200" i="1" dirty="0" smtClean="0"/>
              <a:t>. </a:t>
            </a:r>
          </a:p>
          <a:p>
            <a:pPr indent="361950" algn="just" eaLnBrk="0" hangingPunct="0"/>
            <a:r>
              <a:rPr lang="ru-RU" sz="3200" i="1" dirty="0" smtClean="0"/>
              <a:t>Если Вы хотите заблаговременно спланировать одно столетие</a:t>
            </a:r>
            <a:r>
              <a:rPr lang="en-US" sz="3200" i="1" dirty="0" smtClean="0"/>
              <a:t>, </a:t>
            </a:r>
            <a:r>
              <a:rPr lang="ru-RU" sz="3200" i="1" dirty="0" smtClean="0"/>
              <a:t>обучайте людей».</a:t>
            </a:r>
            <a:endParaRPr lang="en-US" sz="3200" dirty="0" smtClean="0"/>
          </a:p>
          <a:p>
            <a:pPr marL="354013" indent="-354013" eaLnBrk="0" hangingPunct="0">
              <a:buFont typeface="Wingdings" pitchFamily="2" charset="2"/>
              <a:buNone/>
            </a:pPr>
            <a:r>
              <a:rPr lang="en-US" sz="3200" dirty="0" smtClean="0"/>
              <a:t>					        </a:t>
            </a:r>
            <a:r>
              <a:rPr lang="en-US" sz="3600" dirty="0" err="1" smtClean="0"/>
              <a:t>Tschuang-Tse</a:t>
            </a:r>
            <a:endParaRPr lang="en-US" sz="3600" i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73CB7E-D1C3-4A7A-AE9D-57DE132F6947}" type="slidenum">
              <a:rPr lang="nl-NL" smtClean="0"/>
              <a:pPr/>
              <a:t>14</a:t>
            </a:fld>
            <a:endParaRPr lang="nl-NL" smtClean="0"/>
          </a:p>
        </p:txBody>
      </p:sp>
      <p:pic>
        <p:nvPicPr>
          <p:cNvPr id="58372" name="Picture 5" descr="DSCN026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2036" y="1357299"/>
            <a:ext cx="6408126" cy="486252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468923" y="269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ВАШИХ РУКАХ НАШЕ БУДУЩЕЕ!</a:t>
            </a:r>
            <a:endParaRPr lang="nl-NL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73CB7E-D1C3-4A7A-AE9D-57DE132F6947}" type="slidenum">
              <a:rPr lang="nl-NL" smtClean="0"/>
              <a:pPr/>
              <a:t>15</a:t>
            </a:fld>
            <a:endParaRPr lang="nl-NL" smtClean="0"/>
          </a:p>
        </p:txBody>
      </p: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468923" y="269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ВАШИХ РУКАХ НАШЕ БУДУЩЕЕ!</a:t>
            </a:r>
            <a:endParaRPr lang="nl-NL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286" y="1189398"/>
            <a:ext cx="3807413" cy="2855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608" y="4068817"/>
            <a:ext cx="3592768" cy="2694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3370" y="1197440"/>
            <a:ext cx="3828503" cy="2871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3370" y="4105725"/>
            <a:ext cx="3669700" cy="27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2718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493</Words>
  <Application>Microsoft Office PowerPoint</Application>
  <PresentationFormat>Экран (4:3)</PresentationFormat>
  <Paragraphs>113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КГБОУ СПО «Сосновоборский автомеханический техникум»</vt:lpstr>
      <vt:lpstr>Перечень технических специальностей и профессий, реализуемых в техникуме</vt:lpstr>
      <vt:lpstr>География набора абитуриентов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КГБОУ СПО «Сосновоборский автомеханический техникум»</dc:title>
  <cp:lastModifiedBy>User</cp:lastModifiedBy>
  <cp:revision>59</cp:revision>
  <cp:lastPrinted>2013-05-17T10:38:30Z</cp:lastPrinted>
  <dcterms:modified xsi:type="dcterms:W3CDTF">2014-06-18T00:46:41Z</dcterms:modified>
</cp:coreProperties>
</file>