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8" r:id="rId3"/>
    <p:sldId id="279" r:id="rId4"/>
    <p:sldId id="274" r:id="rId5"/>
    <p:sldId id="286" r:id="rId6"/>
    <p:sldId id="284" r:id="rId7"/>
    <p:sldId id="283" r:id="rId8"/>
    <p:sldId id="27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356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62B35-2C5F-4D0E-BE62-5C819EACBF11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EDC5A-FD7D-4574-B7E5-9217A02861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360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laser.ru/images/fablab/kazan/o2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767007"/>
          </a:xfrm>
          <a:effectLst>
            <a:softEdge rad="127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000" dirty="0" smtClean="0">
                <a:solidFill>
                  <a:srgbClr val="0000FF"/>
                </a:solidFill>
              </a:rPr>
              <a:t>Министерство образования и науки Красноярского края</a:t>
            </a:r>
            <a:br>
              <a:rPr lang="ru-RU" sz="2000" dirty="0" smtClean="0">
                <a:solidFill>
                  <a:srgbClr val="0000FF"/>
                </a:solidFill>
              </a:rPr>
            </a:br>
            <a:r>
              <a:rPr lang="ru-RU" sz="2000" dirty="0" smtClean="0">
                <a:solidFill>
                  <a:srgbClr val="0000FF"/>
                </a:solidFill>
              </a:rPr>
              <a:t>КГБОУ СПО «Сосновоборский автомеханический техникум»</a:t>
            </a:r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4" name="Рисунок 3" descr="автомеханический техникум.jpg"/>
          <p:cNvPicPr>
            <a:picLocks noChangeAspect="1"/>
          </p:cNvPicPr>
          <p:nvPr/>
        </p:nvPicPr>
        <p:blipFill rotWithShape="1">
          <a:blip r:embed="rId2" cstate="print"/>
          <a:srcRect l="8132" t="15272" r="-464" b="41460"/>
          <a:stretch/>
        </p:blipFill>
        <p:spPr>
          <a:xfrm>
            <a:off x="467544" y="3068960"/>
            <a:ext cx="8352928" cy="3744416"/>
          </a:xfrm>
          <a:prstGeom prst="rect">
            <a:avLst/>
          </a:prstGeom>
          <a:ln>
            <a:solidFill>
              <a:srgbClr val="0000FF"/>
            </a:solidFill>
          </a:ln>
          <a:effectLst>
            <a:softEdge rad="63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4096" y="1214422"/>
            <a:ext cx="7560840" cy="3071834"/>
          </a:xfrm>
          <a:ln>
            <a:solidFill>
              <a:srgbClr val="7030A0"/>
            </a:solidFill>
          </a:ln>
          <a:effectLst>
            <a:softEdge rad="317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ru-RU" dirty="0" smtClean="0">
                <a:solidFill>
                  <a:srgbClr val="0000FF"/>
                </a:solidFill>
              </a:rPr>
              <a:t>Тема проекта: </a:t>
            </a:r>
            <a:r>
              <a:rPr lang="ru-RU" sz="3500" b="1" dirty="0" smtClean="0">
                <a:solidFill>
                  <a:schemeClr val="accent2">
                    <a:lumMod val="50000"/>
                  </a:schemeClr>
                </a:solidFill>
              </a:rPr>
              <a:t>Создание образовательного пространства для развития технического мышления и технической грамотности молодежи  в условиях малого города на примере города Сосновоборска</a:t>
            </a:r>
            <a:endParaRPr lang="ru-RU" sz="3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931" y="188640"/>
            <a:ext cx="7960722" cy="954360"/>
          </a:xfrm>
          <a:noFill/>
          <a:ln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Проблема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latin typeface="Franklin Gothic Demi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96752"/>
            <a:ext cx="3786182" cy="2579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Text Box 18"/>
          <p:cNvSpPr txBox="1">
            <a:spLocks noChangeArrowheads="1"/>
          </p:cNvSpPr>
          <p:nvPr/>
        </p:nvSpPr>
        <p:spPr bwMode="gray">
          <a:xfrm>
            <a:off x="1785918" y="5429264"/>
            <a:ext cx="2428892" cy="107721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 школ 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        </a:t>
            </a:r>
            <a:r>
              <a:rPr lang="ru-RU" sz="1600" b="1" dirty="0" err="1" smtClean="0">
                <a:latin typeface="Arial Narrow" pitchFamily="34" charset="0"/>
              </a:rPr>
              <a:t>Бархатово</a:t>
            </a:r>
            <a:r>
              <a:rPr lang="ru-RU" sz="1600" b="1" dirty="0" smtClean="0">
                <a:latin typeface="Arial Narrow" pitchFamily="34" charset="0"/>
              </a:rPr>
              <a:t>, </a:t>
            </a:r>
            <a:r>
              <a:rPr lang="ru-RU" sz="1600" b="1" dirty="0" err="1" smtClean="0">
                <a:latin typeface="Arial Narrow" pitchFamily="34" charset="0"/>
              </a:rPr>
              <a:t>Есаулово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gray">
          <a:xfrm>
            <a:off x="4500562" y="5429264"/>
            <a:ext cx="1857388" cy="107721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 школ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п.Подгорный</a:t>
            </a:r>
            <a:endParaRPr lang="en-US" sz="1600" b="1" dirty="0">
              <a:latin typeface="Arial Narrow" pitchFamily="34" charset="0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gray">
          <a:xfrm>
            <a:off x="7000892" y="5429264"/>
            <a:ext cx="1714512" cy="107721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 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 школ 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п.Березовка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gray">
          <a:xfrm>
            <a:off x="214282" y="3929066"/>
            <a:ext cx="2071702" cy="1077218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 Narrow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</a:rPr>
              <a:t>Учащиеся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 5-ти школ</a:t>
            </a:r>
          </a:p>
          <a:p>
            <a:pPr algn="ctr">
              <a:spcBef>
                <a:spcPct val="50000"/>
              </a:spcBef>
            </a:pPr>
            <a:r>
              <a:rPr lang="ru-RU" sz="1600" b="1" dirty="0" smtClean="0">
                <a:latin typeface="Arial Narrow" pitchFamily="34" charset="0"/>
              </a:rPr>
              <a:t> г.Сосновоборска</a:t>
            </a:r>
            <a:endParaRPr lang="en-US" sz="1600" b="1" dirty="0">
              <a:latin typeface="Arial Narrow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14744" y="1285860"/>
            <a:ext cx="521497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Char char="-"/>
            </a:pPr>
            <a:r>
              <a:rPr lang="ru-RU" sz="2400" b="1" dirty="0" smtClean="0"/>
              <a:t> </a:t>
            </a:r>
            <a:r>
              <a:rPr lang="ru-RU" sz="2400" b="1" dirty="0" smtClean="0">
                <a:latin typeface="Arial Narrow" pitchFamily="34" charset="0"/>
              </a:rPr>
              <a:t>на фоне развития новейших технологий, увеличения количества высокотехнологичного оборудования в промышленности требуются высококвалифицированные кадры </a:t>
            </a:r>
          </a:p>
          <a:p>
            <a:pPr algn="ctr">
              <a:buFontTx/>
              <a:buChar char="-"/>
            </a:pPr>
            <a:r>
              <a:rPr lang="ru-RU" sz="2400" b="1" dirty="0" smtClean="0">
                <a:latin typeface="Arial Narrow" pitchFamily="34" charset="0"/>
              </a:rPr>
              <a:t> подавляющее большинство абитуриентов не владеет техническим мышлением, технической грамотностью по причине отсутствия условий для развития  технического творчества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Цель: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8929718" cy="600076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Разработать концепцию образовательного пространства для развития технического творчества, технической грамотности молодежи в условиях малого города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Задачи проекта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1. Проанализировать уровень технической  подготовленности учащихся школ города Сосновоборска, наличие возможностей ее </a:t>
            </a:r>
            <a:r>
              <a:rPr lang="ru-RU" dirty="0" smtClean="0">
                <a:solidFill>
                  <a:srgbClr val="002060"/>
                </a:solidFill>
              </a:rPr>
              <a:t>повышения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2</a:t>
            </a:r>
            <a:r>
              <a:rPr lang="ru-RU" dirty="0" smtClean="0">
                <a:solidFill>
                  <a:srgbClr val="002060"/>
                </a:solidFill>
              </a:rPr>
              <a:t>. Определить перечень условий, оказывающих влияние на развитие технического творчества, технического мышления </a:t>
            </a:r>
            <a:r>
              <a:rPr lang="ru-RU" dirty="0" smtClean="0">
                <a:solidFill>
                  <a:srgbClr val="002060"/>
                </a:solidFill>
              </a:rPr>
              <a:t>молодежи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3</a:t>
            </a:r>
            <a:r>
              <a:rPr lang="ru-RU" dirty="0" smtClean="0">
                <a:solidFill>
                  <a:srgbClr val="002060"/>
                </a:solidFill>
              </a:rPr>
              <a:t>. Разработать предложения по созданию образовательного пространства для  развития технической грамотности молодежи в условиях малого </a:t>
            </a:r>
            <a:r>
              <a:rPr lang="ru-RU" dirty="0" smtClean="0">
                <a:solidFill>
                  <a:srgbClr val="002060"/>
                </a:solidFill>
              </a:rPr>
              <a:t>города</a:t>
            </a:r>
            <a:endParaRPr lang="ru-RU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11560" y="228349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заделы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latin typeface="Franklin Gothic Demi" pitchFamily="34" charset="0"/>
            </a:endParaRP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3786190"/>
            <a:ext cx="4143403" cy="2797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357158" y="1285860"/>
            <a:ext cx="8501122" cy="17859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Narrow" pitchFamily="34" charset="0"/>
              </a:rPr>
              <a:t>Победа в конкурсном  отборе на создание на базе техникума Центра молодежного инновационного творчества, участие в краевых фестивалях по робототехнике, ежегодное проведение студенческих научно-практических конференций</a:t>
            </a:r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 Narrow" pitchFamily="34" charset="0"/>
            </a:endParaRPr>
          </a:p>
        </p:txBody>
      </p:sp>
      <p:pic>
        <p:nvPicPr>
          <p:cNvPr id="16" name="Picture 2" descr="Школьники в ЦМИТ Идея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786190"/>
            <a:ext cx="4143404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одержимое 2"/>
          <p:cNvSpPr txBox="1">
            <a:spLocks/>
          </p:cNvSpPr>
          <p:nvPr/>
        </p:nvSpPr>
        <p:spPr>
          <a:xfrm>
            <a:off x="789895" y="5786453"/>
            <a:ext cx="8102585" cy="9622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0" algn="just">
              <a:buNone/>
            </a:pPr>
            <a:r>
              <a:rPr lang="ru-RU" sz="2400" dirty="0" smtClean="0">
                <a:latin typeface="Arial Narrow" pitchFamily="34" charset="0"/>
              </a:rPr>
              <a:t>победа в краевом конкурсном отборе на создание Центра молодежного инновационного творчества,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785786" y="3143248"/>
            <a:ext cx="8072494" cy="1500197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890000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0" algn="just">
              <a:buNone/>
            </a:pPr>
            <a:endParaRPr lang="ru-RU" sz="2100" dirty="0" smtClean="0">
              <a:latin typeface="Arial Narrow" pitchFamily="34" charset="0"/>
            </a:endParaRPr>
          </a:p>
          <a:p>
            <a:pPr marL="533400" indent="0" algn="just">
              <a:buNone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презентация проекта Краевого инновационного образовательного центра машиностроения на Международном конкурсе инновационных проектов «Инициативы-2012», выход в финал </a:t>
            </a:r>
          </a:p>
          <a:p>
            <a:pPr marL="533400" indent="0" algn="just">
              <a:buNone/>
            </a:pPr>
            <a:r>
              <a:rPr lang="ru-RU" sz="2100" dirty="0" smtClean="0">
                <a:latin typeface="Arial Narrow" pitchFamily="34" charset="0"/>
              </a:rPr>
              <a:t> </a:t>
            </a:r>
            <a:endParaRPr lang="ru-RU" sz="2100" dirty="0">
              <a:latin typeface="Arial Narrow" pitchFamily="34" charset="0"/>
            </a:endParaRP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>
          <a:xfrm>
            <a:off x="786113" y="2285993"/>
            <a:ext cx="8072167" cy="785818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0" algn="just">
              <a:buFont typeface="Arial" pitchFamily="34" charset="0"/>
              <a:buNone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открытие Центра машиностроения и металлообработки</a:t>
            </a:r>
          </a:p>
        </p:txBody>
      </p:sp>
      <p:sp>
        <p:nvSpPr>
          <p:cNvPr id="23" name="Содержимое 2"/>
          <p:cNvSpPr txBox="1">
            <a:spLocks/>
          </p:cNvSpPr>
          <p:nvPr/>
        </p:nvSpPr>
        <p:spPr>
          <a:xfrm>
            <a:off x="753242" y="1317175"/>
            <a:ext cx="8176476" cy="8973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0" algn="just">
              <a:buFont typeface="Arial" pitchFamily="34" charset="0"/>
              <a:buNone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разработка проекта и победа в краевом конкурсе на создание высокотехнологичного Центра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83568" y="268058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Наши достижения</a:t>
            </a: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gray">
          <a:xfrm>
            <a:off x="1" y="3286124"/>
            <a:ext cx="1071538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gray">
          <a:xfrm>
            <a:off x="1" y="2143116"/>
            <a:ext cx="1071538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3" name="AutoShape 16"/>
          <p:cNvSpPr>
            <a:spLocks noChangeArrowheads="1"/>
          </p:cNvSpPr>
          <p:nvPr/>
        </p:nvSpPr>
        <p:spPr bwMode="gray">
          <a:xfrm>
            <a:off x="1" y="1071546"/>
            <a:ext cx="1071538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gray">
          <a:xfrm>
            <a:off x="0" y="3571876"/>
            <a:ext cx="11976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gray">
          <a:xfrm>
            <a:off x="0" y="2428869"/>
            <a:ext cx="12195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gray">
          <a:xfrm>
            <a:off x="1" y="1357298"/>
            <a:ext cx="1071538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gray">
          <a:xfrm>
            <a:off x="1" y="5669836"/>
            <a:ext cx="1142975" cy="1114425"/>
          </a:xfrm>
          <a:prstGeom prst="diamond">
            <a:avLst/>
          </a:prstGeom>
          <a:solidFill>
            <a:schemeClr val="accent5">
              <a:lumMod val="75000"/>
            </a:schemeClr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gray">
          <a:xfrm>
            <a:off x="1" y="5995274"/>
            <a:ext cx="12492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Содержимое 2"/>
          <p:cNvSpPr txBox="1">
            <a:spLocks/>
          </p:cNvSpPr>
          <p:nvPr/>
        </p:nvSpPr>
        <p:spPr>
          <a:xfrm>
            <a:off x="785786" y="4714884"/>
            <a:ext cx="8072494" cy="1071569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sz="2100" dirty="0" smtClean="0">
                <a:latin typeface="Arial Narrow" pitchFamily="34" charset="0"/>
              </a:rPr>
              <a:t>         </a:t>
            </a:r>
            <a:r>
              <a:rPr lang="ru-RU" sz="2400" dirty="0" smtClean="0">
                <a:latin typeface="Arial Narrow" pitchFamily="34" charset="0"/>
              </a:rPr>
              <a:t>почетный диплом победителя Всероссийского конкурса «100  лучших предприятий и организаций России-2012» в номинации «Лучшее учебное учреждение».</a:t>
            </a:r>
            <a:endParaRPr lang="ru-RU" sz="2400" dirty="0">
              <a:latin typeface="Arial Narrow" pitchFamily="34" charset="0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gray">
          <a:xfrm>
            <a:off x="1" y="4563496"/>
            <a:ext cx="1071537" cy="1114425"/>
          </a:xfrm>
          <a:prstGeom prst="diamond">
            <a:avLst/>
          </a:prstGeom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gray">
          <a:xfrm>
            <a:off x="1" y="4888934"/>
            <a:ext cx="123915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Ожидаемые результаты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715436" cy="55721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Будет разработана концепция образовательного пространства  для молодежи, включающая в себя:</a:t>
            </a:r>
          </a:p>
          <a:p>
            <a:pPr algn="just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модель центра молодежного инновационного творчества, дающего возможность развивать техническое мышление, техническое творчество подрастающего поколения </a:t>
            </a:r>
          </a:p>
          <a:p>
            <a:pPr algn="just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методические рекомендации для сотрудников  и руководителей средних специальных учебных заведений </a:t>
            </a:r>
          </a:p>
          <a:p>
            <a:pPr algn="just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план мероприятий, согласованный с городской администрацией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Обеспечение занятости молодежи посредством вовлечения ее в техническое творчество (до 500 человек)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Повышение технической грамотности молодежи и, как следствие, повышение качества подготовки будущих специалистов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964488" cy="6669360"/>
          </a:xfrm>
          <a:prstGeom prst="rect">
            <a:avLst/>
          </a:prstGeom>
          <a:solidFill>
            <a:schemeClr val="lt1">
              <a:alpha val="5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88640"/>
            <a:ext cx="8208912" cy="1008112"/>
          </a:xfrm>
          <a:prstGeom prst="roundRect">
            <a:avLst/>
          </a:prstGeom>
          <a:solidFill>
            <a:schemeClr val="lt1">
              <a:alpha val="4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28349"/>
            <a:ext cx="7776864" cy="9286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Franklin Gothic Demi" pitchFamily="34" charset="0"/>
              </a:rPr>
              <a:t>Работа студентов в центре машиностроения и металлообработки 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latin typeface="Franklin Gothic Demi" pitchFamily="34" charset="0"/>
            </a:endParaRPr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81" t="5847" r="1535" b="3449"/>
          <a:stretch/>
        </p:blipFill>
        <p:spPr bwMode="auto">
          <a:xfrm>
            <a:off x="539552" y="4708212"/>
            <a:ext cx="3751100" cy="2119267"/>
          </a:xfrm>
          <a:prstGeom prst="round2DiagRect">
            <a:avLst>
              <a:gd name="adj1" fmla="val 22334"/>
              <a:gd name="adj2" fmla="val 0"/>
            </a:avLst>
          </a:prstGeom>
          <a:ln w="1905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1285860"/>
            <a:ext cx="2991276" cy="2714644"/>
          </a:xfrm>
          <a:prstGeom prst="rect">
            <a:avLst/>
          </a:prstGeom>
          <a:ln w="38100">
            <a:solidFill>
              <a:srgbClr val="0000FF"/>
            </a:solidFill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58"/>
          <a:stretch/>
        </p:blipFill>
        <p:spPr>
          <a:xfrm>
            <a:off x="557300" y="1242310"/>
            <a:ext cx="4871956" cy="3227977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00694" y="4286256"/>
            <a:ext cx="3542036" cy="2420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73CB7E-D1C3-4A7A-AE9D-57DE132F6947}" type="slidenum">
              <a:rPr lang="nl-NL" smtClean="0"/>
              <a:pPr/>
              <a:t>8</a:t>
            </a:fld>
            <a:endParaRPr lang="nl-NL" smtClean="0"/>
          </a:p>
        </p:txBody>
      </p:sp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468923" y="269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ВАШИХ РУКАХ НАШЕ БУДУЩЕЕ!</a:t>
            </a:r>
            <a:endParaRPr lang="nl-NL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286" y="1189398"/>
            <a:ext cx="3807413" cy="28555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1608" y="4068817"/>
            <a:ext cx="3592768" cy="26945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3370" y="1197440"/>
            <a:ext cx="3828503" cy="28713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3370" y="4105725"/>
            <a:ext cx="3669700" cy="275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2718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689</TotalTime>
  <Words>355</Words>
  <Application>Microsoft Office PowerPoint</Application>
  <PresentationFormat>Экран (4:3)</PresentationFormat>
  <Paragraphs>48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Министерство образования и науки Красноярского края КГБОУ СПО «Сосновоборский автомеханический техникум»</vt:lpstr>
      <vt:lpstr>Проблема</vt:lpstr>
      <vt:lpstr>Цель:</vt:lpstr>
      <vt:lpstr>Слайд 4</vt:lpstr>
      <vt:lpstr>Слайд 5</vt:lpstr>
      <vt:lpstr>Ожидаемые результаты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КГБОУ СПО «Сосновоборский автомеханический техникум»</dc:title>
  <cp:lastModifiedBy>User</cp:lastModifiedBy>
  <cp:revision>79</cp:revision>
  <cp:lastPrinted>2013-05-17T10:38:30Z</cp:lastPrinted>
  <dcterms:modified xsi:type="dcterms:W3CDTF">2013-06-24T00:44:31Z</dcterms:modified>
</cp:coreProperties>
</file>